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6" r:id="rId2"/>
    <p:sldId id="326" r:id="rId3"/>
    <p:sldId id="467" r:id="rId4"/>
    <p:sldId id="327" r:id="rId5"/>
    <p:sldId id="381" r:id="rId6"/>
    <p:sldId id="382" r:id="rId7"/>
    <p:sldId id="329" r:id="rId8"/>
    <p:sldId id="331" r:id="rId9"/>
    <p:sldId id="516" r:id="rId10"/>
    <p:sldId id="518" r:id="rId11"/>
    <p:sldId id="333" r:id="rId12"/>
    <p:sldId id="334" r:id="rId13"/>
    <p:sldId id="335" r:id="rId14"/>
    <p:sldId id="336" r:id="rId15"/>
    <p:sldId id="337" r:id="rId16"/>
    <p:sldId id="338" r:id="rId17"/>
    <p:sldId id="341" r:id="rId18"/>
    <p:sldId id="519" r:id="rId19"/>
    <p:sldId id="469" r:id="rId20"/>
    <p:sldId id="520" r:id="rId21"/>
    <p:sldId id="524" r:id="rId22"/>
    <p:sldId id="523" r:id="rId23"/>
    <p:sldId id="522" r:id="rId24"/>
    <p:sldId id="475" r:id="rId25"/>
    <p:sldId id="521" r:id="rId26"/>
    <p:sldId id="525" r:id="rId27"/>
    <p:sldId id="476" r:id="rId28"/>
    <p:sldId id="357" r:id="rId29"/>
    <p:sldId id="383" r:id="rId30"/>
    <p:sldId id="395" r:id="rId31"/>
    <p:sldId id="490" r:id="rId32"/>
    <p:sldId id="491" r:id="rId33"/>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0000FF"/>
    <a:srgbClr val="008000"/>
    <a:srgbClr val="00C8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94660"/>
  </p:normalViewPr>
  <p:slideViewPr>
    <p:cSldViewPr snapToGrid="0" snapToObjects="1">
      <p:cViewPr varScale="1">
        <p:scale>
          <a:sx n="70" d="100"/>
          <a:sy n="70" d="100"/>
        </p:scale>
        <p:origin x="135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22798" y="0"/>
            <a:ext cx="4301543" cy="339884"/>
          </a:xfrm>
          <a:prstGeom prst="rect">
            <a:avLst/>
          </a:prstGeom>
        </p:spPr>
        <p:txBody>
          <a:bodyPr vert="horz" lIns="91440" tIns="45720" rIns="91440" bIns="45720" rtlCol="0"/>
          <a:lstStyle>
            <a:lvl1pPr algn="r">
              <a:defRPr sz="1200"/>
            </a:lvl1pPr>
          </a:lstStyle>
          <a:p>
            <a:fld id="{961B68CF-AC55-954B-87B3-FC03D9FC2B69}" type="datetimeFigureOut">
              <a:rPr lang="en-US" smtClean="0"/>
              <a:t>11/18/2021</a:t>
            </a:fld>
            <a:endParaRPr lang="en-US"/>
          </a:p>
        </p:txBody>
      </p:sp>
      <p:sp>
        <p:nvSpPr>
          <p:cNvPr id="4" name="Footer Placeholder 3"/>
          <p:cNvSpPr>
            <a:spLocks noGrp="1"/>
          </p:cNvSpPr>
          <p:nvPr>
            <p:ph type="ftr" sz="quarter" idx="2"/>
          </p:nvPr>
        </p:nvSpPr>
        <p:spPr>
          <a:xfrm>
            <a:off x="0" y="6456612"/>
            <a:ext cx="4301543" cy="33988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2798" y="6456612"/>
            <a:ext cx="4301543" cy="339884"/>
          </a:xfrm>
          <a:prstGeom prst="rect">
            <a:avLst/>
          </a:prstGeom>
        </p:spPr>
        <p:txBody>
          <a:bodyPr vert="horz" lIns="91440" tIns="45720" rIns="91440" bIns="45720" rtlCol="0" anchor="b"/>
          <a:lstStyle>
            <a:lvl1pPr algn="r">
              <a:defRPr sz="1200"/>
            </a:lvl1pPr>
          </a:lstStyle>
          <a:p>
            <a:fld id="{3518B947-C73C-E44C-B94B-E86C3504E3CA}" type="slidenum">
              <a:rPr lang="en-US" smtClean="0"/>
              <a:t>‹#›</a:t>
            </a:fld>
            <a:endParaRPr lang="en-US"/>
          </a:p>
        </p:txBody>
      </p:sp>
    </p:spTree>
    <p:extLst>
      <p:ext uri="{BB962C8B-B14F-4D97-AF65-F5344CB8AC3E}">
        <p14:creationId xmlns:p14="http://schemas.microsoft.com/office/powerpoint/2010/main" val="1853740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37C7C17D-D514-124A-829E-006E1C9F69D2}" type="datetimeFigureOut">
              <a:rPr lang="en-US" smtClean="0"/>
              <a:t>11/18/2021</a:t>
            </a:fld>
            <a:endParaRPr lang="en-US"/>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664" y="3228896"/>
            <a:ext cx="7941310" cy="3058954"/>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B383D0A8-17C0-794F-B91D-6FE6A1FE58B1}" type="slidenum">
              <a:rPr lang="en-US" smtClean="0"/>
              <a:t>‹#›</a:t>
            </a:fld>
            <a:endParaRPr lang="en-US"/>
          </a:p>
        </p:txBody>
      </p:sp>
    </p:spTree>
    <p:extLst>
      <p:ext uri="{BB962C8B-B14F-4D97-AF65-F5344CB8AC3E}">
        <p14:creationId xmlns:p14="http://schemas.microsoft.com/office/powerpoint/2010/main" val="34550660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83D0A8-17C0-794F-B91D-6FE6A1FE58B1}" type="slidenum">
              <a:rPr lang="en-US" smtClean="0"/>
              <a:t>1</a:t>
            </a:fld>
            <a:endParaRPr lang="en-US"/>
          </a:p>
        </p:txBody>
      </p:sp>
    </p:spTree>
    <p:extLst>
      <p:ext uri="{BB962C8B-B14F-4D97-AF65-F5344CB8AC3E}">
        <p14:creationId xmlns:p14="http://schemas.microsoft.com/office/powerpoint/2010/main" val="4028779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3A7678-34ED-1C47-B56D-85234FA63E0D}" type="slidenum">
              <a:rPr lang="en-GB"/>
              <a:pPr/>
              <a:t>21</a:t>
            </a:fld>
            <a:endParaRPr lang="en-GB"/>
          </a:p>
        </p:txBody>
      </p:sp>
      <p:sp>
        <p:nvSpPr>
          <p:cNvPr id="74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4755" name="Rectangle 3"/>
          <p:cNvSpPr>
            <a:spLocks noGrp="1" noChangeArrowheads="1"/>
          </p:cNvSpPr>
          <p:nvPr>
            <p:ph type="body" idx="1"/>
          </p:nvPr>
        </p:nvSpPr>
        <p:spPr/>
        <p:txBody>
          <a:bodyPr/>
          <a:lstStyle/>
          <a:p>
            <a:r>
              <a:rPr lang="en-GB" dirty="0"/>
              <a:t>Chunking is efficient with larger numbers as shown on the slide. </a:t>
            </a:r>
            <a:r>
              <a:rPr lang="en-GB" dirty="0" smtClean="0"/>
              <a:t>You </a:t>
            </a:r>
            <a:r>
              <a:rPr lang="en-GB" dirty="0"/>
              <a:t>have to think in terms of place value here – the 1 is in the 10s column, therefore it refers to 10 lots of the divisor. </a:t>
            </a:r>
          </a:p>
          <a:p>
            <a:endParaRPr lang="en-GB" dirty="0"/>
          </a:p>
          <a:p>
            <a:r>
              <a:rPr lang="en-GB" dirty="0"/>
              <a:t>The carried 2 refers to the 20 that is left. </a:t>
            </a:r>
          </a:p>
        </p:txBody>
      </p:sp>
    </p:spTree>
    <p:extLst>
      <p:ext uri="{BB962C8B-B14F-4D97-AF65-F5344CB8AC3E}">
        <p14:creationId xmlns:p14="http://schemas.microsoft.com/office/powerpoint/2010/main" val="3007768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3A7678-34ED-1C47-B56D-85234FA63E0D}" type="slidenum">
              <a:rPr lang="en-GB"/>
              <a:pPr/>
              <a:t>22</a:t>
            </a:fld>
            <a:endParaRPr lang="en-GB"/>
          </a:p>
        </p:txBody>
      </p:sp>
      <p:sp>
        <p:nvSpPr>
          <p:cNvPr id="74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4755" name="Rectangle 3"/>
          <p:cNvSpPr>
            <a:spLocks noGrp="1" noChangeArrowheads="1"/>
          </p:cNvSpPr>
          <p:nvPr>
            <p:ph type="body" idx="1"/>
          </p:nvPr>
        </p:nvSpPr>
        <p:spPr/>
        <p:txBody>
          <a:bodyPr/>
          <a:lstStyle/>
          <a:p>
            <a:r>
              <a:rPr lang="en-GB"/>
              <a:t>Chunking is efficient with larger numbers as shown on the slide. Yu have to think in terms of place value here – the 1 is in the 10s column, therefore it refers to 10 lots of the divisor. </a:t>
            </a:r>
          </a:p>
          <a:p>
            <a:endParaRPr lang="en-GB"/>
          </a:p>
          <a:p>
            <a:r>
              <a:rPr lang="en-GB"/>
              <a:t>The carried 2 refers to the 20 that is left. </a:t>
            </a:r>
          </a:p>
        </p:txBody>
      </p:sp>
    </p:spTree>
    <p:extLst>
      <p:ext uri="{BB962C8B-B14F-4D97-AF65-F5344CB8AC3E}">
        <p14:creationId xmlns:p14="http://schemas.microsoft.com/office/powerpoint/2010/main" val="725457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3A7678-34ED-1C47-B56D-85234FA63E0D}" type="slidenum">
              <a:rPr lang="en-GB"/>
              <a:pPr/>
              <a:t>23</a:t>
            </a:fld>
            <a:endParaRPr lang="en-GB"/>
          </a:p>
        </p:txBody>
      </p:sp>
      <p:sp>
        <p:nvSpPr>
          <p:cNvPr id="74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4755" name="Rectangle 3"/>
          <p:cNvSpPr>
            <a:spLocks noGrp="1" noChangeArrowheads="1"/>
          </p:cNvSpPr>
          <p:nvPr>
            <p:ph type="body" idx="1"/>
          </p:nvPr>
        </p:nvSpPr>
        <p:spPr/>
        <p:txBody>
          <a:bodyPr/>
          <a:lstStyle/>
          <a:p>
            <a:r>
              <a:rPr lang="en-GB"/>
              <a:t>Chunking is efficient with larger numbers as shown on the slide. Yu have to think in terms of place value here – the 1 is in the 10s column, therefore it refers to 10 lots of the divisor. </a:t>
            </a:r>
          </a:p>
          <a:p>
            <a:endParaRPr lang="en-GB"/>
          </a:p>
          <a:p>
            <a:r>
              <a:rPr lang="en-GB"/>
              <a:t>The carried 2 refers to the 20 that is left. </a:t>
            </a:r>
          </a:p>
        </p:txBody>
      </p:sp>
    </p:spTree>
    <p:extLst>
      <p:ext uri="{BB962C8B-B14F-4D97-AF65-F5344CB8AC3E}">
        <p14:creationId xmlns:p14="http://schemas.microsoft.com/office/powerpoint/2010/main" val="560304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3A7678-34ED-1C47-B56D-85234FA63E0D}" type="slidenum">
              <a:rPr lang="en-GB"/>
              <a:pPr/>
              <a:t>24</a:t>
            </a:fld>
            <a:endParaRPr lang="en-GB"/>
          </a:p>
        </p:txBody>
      </p:sp>
      <p:sp>
        <p:nvSpPr>
          <p:cNvPr id="74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4755" name="Rectangle 3"/>
          <p:cNvSpPr>
            <a:spLocks noGrp="1" noChangeArrowheads="1"/>
          </p:cNvSpPr>
          <p:nvPr>
            <p:ph type="body" idx="1"/>
          </p:nvPr>
        </p:nvSpPr>
        <p:spPr/>
        <p:txBody>
          <a:bodyPr/>
          <a:lstStyle/>
          <a:p>
            <a:r>
              <a:rPr lang="en-GB"/>
              <a:t>Chunking is efficient with larger numbers as shown on the slide. Yu have to think in terms of place value here – the 1 is in the 10s column, therefore it refers to 10 lots of the divisor. </a:t>
            </a:r>
          </a:p>
          <a:p>
            <a:endParaRPr lang="en-GB"/>
          </a:p>
          <a:p>
            <a:r>
              <a:rPr lang="en-GB"/>
              <a:t>The carried 2 refers to the 20 that is left. </a:t>
            </a:r>
          </a:p>
        </p:txBody>
      </p:sp>
    </p:spTree>
    <p:extLst>
      <p:ext uri="{BB962C8B-B14F-4D97-AF65-F5344CB8AC3E}">
        <p14:creationId xmlns:p14="http://schemas.microsoft.com/office/powerpoint/2010/main" val="1970665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3A7678-34ED-1C47-B56D-85234FA63E0D}" type="slidenum">
              <a:rPr lang="en-GB"/>
              <a:pPr/>
              <a:t>25</a:t>
            </a:fld>
            <a:endParaRPr lang="en-GB"/>
          </a:p>
        </p:txBody>
      </p:sp>
      <p:sp>
        <p:nvSpPr>
          <p:cNvPr id="74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4755" name="Rectangle 3"/>
          <p:cNvSpPr>
            <a:spLocks noGrp="1" noChangeArrowheads="1"/>
          </p:cNvSpPr>
          <p:nvPr>
            <p:ph type="body" idx="1"/>
          </p:nvPr>
        </p:nvSpPr>
        <p:spPr/>
        <p:txBody>
          <a:bodyPr/>
          <a:lstStyle/>
          <a:p>
            <a:r>
              <a:rPr lang="en-GB"/>
              <a:t>Chunking is efficient with larger numbers as shown on the slide. Yu have to think in terms of place value here – the 1 is in the 10s column, therefore it refers to 10 lots of the divisor. </a:t>
            </a:r>
          </a:p>
          <a:p>
            <a:endParaRPr lang="en-GB"/>
          </a:p>
          <a:p>
            <a:r>
              <a:rPr lang="en-GB"/>
              <a:t>The carried 2 refers to the 20 that is left. </a:t>
            </a:r>
          </a:p>
        </p:txBody>
      </p:sp>
    </p:spTree>
    <p:extLst>
      <p:ext uri="{BB962C8B-B14F-4D97-AF65-F5344CB8AC3E}">
        <p14:creationId xmlns:p14="http://schemas.microsoft.com/office/powerpoint/2010/main" val="31110294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7C3F878-F5E8-489B-AC8A-64F2A7E22C28}" type="datetimeFigureOut">
              <a:rPr lang="en-US" smtClean="0"/>
              <a:pPr/>
              <a:t>11/18/2021</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51FC063-5EA9-49AF-AFAF-D68C9E82B2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7C3F878-F5E8-489B-AC8A-64F2A7E22C28}" type="datetimeFigureOut">
              <a:rPr lang="en-US" smtClean="0"/>
              <a:pPr/>
              <a:t>11/18/2021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C3F878-F5E8-489B-AC8A-64F2A7E22C28}" type="datetimeFigureOut">
              <a:rPr lang="en-US" smtClean="0"/>
              <a:pPr/>
              <a:t>11/18/2021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11/18/2021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B7C3F878-F5E8-489B-AC8A-64F2A7E22C28}" type="datetimeFigureOut">
              <a:rPr lang="en-US" smtClean="0"/>
              <a:pPr/>
              <a:t>11/18/2021</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B7C3F878-F5E8-489B-AC8A-64F2A7E22C28}" type="datetimeFigureOut">
              <a:rPr lang="en-US" smtClean="0"/>
              <a:pPr/>
              <a:t>11/18/2021</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schemeClr val="bg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5"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5"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7C3F878-F5E8-489B-AC8A-64F2A7E22C28}" type="datetimeFigureOut">
              <a:rPr lang="en-US" smtClean="0"/>
              <a:pPr/>
              <a:t>11/18/2021</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51FC063-5EA9-49AF-AFAF-D68C9E82B2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Calculation Policy – </a:t>
            </a:r>
            <a:br>
              <a:rPr lang="en-US" dirty="0" smtClean="0"/>
            </a:br>
            <a:r>
              <a:rPr lang="en-US" dirty="0" smtClean="0"/>
              <a:t>Years 3 and 4</a:t>
            </a:r>
            <a:endParaRPr lang="en-US" dirty="0"/>
          </a:p>
        </p:txBody>
      </p:sp>
      <p:sp>
        <p:nvSpPr>
          <p:cNvPr id="3" name="Subtitle 2"/>
          <p:cNvSpPr>
            <a:spLocks noGrp="1"/>
          </p:cNvSpPr>
          <p:nvPr>
            <p:ph type="subTitle" idx="1"/>
          </p:nvPr>
        </p:nvSpPr>
        <p:spPr/>
        <p:txBody>
          <a:bodyPr/>
          <a:lstStyle/>
          <a:p>
            <a:r>
              <a:rPr lang="en-US" dirty="0" smtClean="0"/>
              <a:t>Monday 22</a:t>
            </a:r>
            <a:r>
              <a:rPr lang="en-US" baseline="30000" dirty="0" smtClean="0"/>
              <a:t>nd</a:t>
            </a:r>
            <a:r>
              <a:rPr lang="en-US" dirty="0" smtClean="0"/>
              <a:t> November 2021</a:t>
            </a:r>
            <a:endParaRPr lang="en-US" dirty="0"/>
          </a:p>
        </p:txBody>
      </p:sp>
      <p:pic>
        <p:nvPicPr>
          <p:cNvPr id="4" name="Picture 3" descr="colour badge2"/>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06850" y="4314261"/>
            <a:ext cx="1421038" cy="1506492"/>
          </a:xfrm>
          <a:prstGeom prst="rect">
            <a:avLst/>
          </a:prstGeom>
          <a:noFill/>
          <a:ln>
            <a:noFill/>
          </a:ln>
        </p:spPr>
      </p:pic>
    </p:spTree>
    <p:extLst>
      <p:ext uri="{BB962C8B-B14F-4D97-AF65-F5344CB8AC3E}">
        <p14:creationId xmlns:p14="http://schemas.microsoft.com/office/powerpoint/2010/main" val="1915816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548230"/>
            <a:ext cx="6965245" cy="1052161"/>
          </a:xfrm>
        </p:spPr>
        <p:txBody>
          <a:bodyPr/>
          <a:lstStyle/>
          <a:p>
            <a:r>
              <a:rPr lang="en-GB" dirty="0" smtClean="0"/>
              <a:t>Over to you:</a:t>
            </a:r>
            <a:endParaRPr lang="en-GB" dirty="0"/>
          </a:p>
        </p:txBody>
      </p:sp>
      <p:sp>
        <p:nvSpPr>
          <p:cNvPr id="3" name="Content Placeholder 2"/>
          <p:cNvSpPr>
            <a:spLocks noGrp="1"/>
          </p:cNvSpPr>
          <p:nvPr>
            <p:ph idx="1"/>
          </p:nvPr>
        </p:nvSpPr>
        <p:spPr>
          <a:xfrm>
            <a:off x="1095024" y="1600391"/>
            <a:ext cx="6564422" cy="4122678"/>
          </a:xfrm>
        </p:spPr>
        <p:txBody>
          <a:bodyPr/>
          <a:lstStyle/>
          <a:p>
            <a:pPr marL="0" indent="0">
              <a:buNone/>
            </a:pPr>
            <a:r>
              <a:rPr lang="en-GB" dirty="0" smtClean="0"/>
              <a:t>Try </a:t>
            </a:r>
            <a:r>
              <a:rPr lang="en-GB" dirty="0"/>
              <a:t>using </a:t>
            </a:r>
            <a:r>
              <a:rPr lang="en-GB" dirty="0" smtClean="0"/>
              <a:t>arrays or a number linen to find the answer to one of these calculations:</a:t>
            </a:r>
          </a:p>
          <a:p>
            <a:pPr marL="0" indent="0">
              <a:buNone/>
            </a:pPr>
            <a:endParaRPr lang="en-GB" dirty="0" smtClean="0"/>
          </a:p>
          <a:p>
            <a:pPr marL="0" indent="0">
              <a:buNone/>
            </a:pPr>
            <a:r>
              <a:rPr lang="en-GB" dirty="0" smtClean="0"/>
              <a:t>18 ÷ 6</a:t>
            </a:r>
          </a:p>
          <a:p>
            <a:pPr marL="0" indent="0">
              <a:buNone/>
            </a:pPr>
            <a:endParaRPr lang="en-GB" dirty="0"/>
          </a:p>
          <a:p>
            <a:pPr marL="0" indent="0">
              <a:buNone/>
            </a:pPr>
            <a:r>
              <a:rPr lang="en-GB" dirty="0" smtClean="0"/>
              <a:t>23 ÷ 5</a:t>
            </a:r>
          </a:p>
          <a:p>
            <a:pPr marL="0" indent="0">
              <a:buNone/>
            </a:pPr>
            <a:endParaRPr lang="en-GB" dirty="0"/>
          </a:p>
          <a:p>
            <a:pPr marL="0" indent="0">
              <a:buNone/>
            </a:pPr>
            <a:endParaRPr lang="en-GB" dirty="0"/>
          </a:p>
        </p:txBody>
      </p:sp>
      <p:pic>
        <p:nvPicPr>
          <p:cNvPr id="4" name="Picture 3"/>
          <p:cNvPicPr>
            <a:picLocks noChangeAspect="1"/>
          </p:cNvPicPr>
          <p:nvPr/>
        </p:nvPicPr>
        <p:blipFill>
          <a:blip r:embed="rId2"/>
          <a:stretch>
            <a:fillRect/>
          </a:stretch>
        </p:blipFill>
        <p:spPr>
          <a:xfrm>
            <a:off x="5551335" y="2498393"/>
            <a:ext cx="2657475" cy="2114550"/>
          </a:xfrm>
          <a:prstGeom prst="rect">
            <a:avLst/>
          </a:prstGeom>
        </p:spPr>
      </p:pic>
      <p:pic>
        <p:nvPicPr>
          <p:cNvPr id="6" name="Picture 5"/>
          <p:cNvPicPr>
            <a:picLocks noChangeAspect="1"/>
          </p:cNvPicPr>
          <p:nvPr/>
        </p:nvPicPr>
        <p:blipFill>
          <a:blip r:embed="rId3"/>
          <a:stretch>
            <a:fillRect/>
          </a:stretch>
        </p:blipFill>
        <p:spPr>
          <a:xfrm>
            <a:off x="897797" y="4612943"/>
            <a:ext cx="5330496" cy="1545071"/>
          </a:xfrm>
          <a:prstGeom prst="rect">
            <a:avLst/>
          </a:prstGeom>
        </p:spPr>
      </p:pic>
    </p:spTree>
    <p:extLst>
      <p:ext uri="{BB962C8B-B14F-4D97-AF65-F5344CB8AC3E}">
        <p14:creationId xmlns:p14="http://schemas.microsoft.com/office/powerpoint/2010/main" val="3060219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94752"/>
            <a:ext cx="6965245" cy="861093"/>
          </a:xfrm>
        </p:spPr>
        <p:txBody>
          <a:bodyPr/>
          <a:lstStyle/>
          <a:p>
            <a:r>
              <a:rPr lang="en-US" dirty="0" smtClean="0"/>
              <a:t>Stage 2 into 3</a:t>
            </a:r>
            <a:endParaRPr lang="en-US" dirty="0"/>
          </a:p>
        </p:txBody>
      </p:sp>
      <p:sp>
        <p:nvSpPr>
          <p:cNvPr id="3" name="Content Placeholder 2"/>
          <p:cNvSpPr>
            <a:spLocks noGrp="1"/>
          </p:cNvSpPr>
          <p:nvPr>
            <p:ph idx="1"/>
          </p:nvPr>
        </p:nvSpPr>
        <p:spPr>
          <a:xfrm>
            <a:off x="907144" y="1719618"/>
            <a:ext cx="7384142" cy="4176811"/>
          </a:xfrm>
        </p:spPr>
        <p:txBody>
          <a:bodyPr>
            <a:noAutofit/>
          </a:bodyPr>
          <a:lstStyle/>
          <a:p>
            <a:pPr marL="0" indent="0" algn="ctr">
              <a:buNone/>
            </a:pPr>
            <a:r>
              <a:rPr lang="en-US" sz="2800" dirty="0" smtClean="0"/>
              <a:t>For division calculations giving rise to remainders,</a:t>
            </a:r>
            <a:r>
              <a:rPr lang="en-US" sz="2800" dirty="0"/>
              <a:t> </a:t>
            </a:r>
            <a:r>
              <a:rPr lang="en-US" sz="2800" dirty="0" smtClean="0"/>
              <a:t>children should begin to use a number line.</a:t>
            </a:r>
          </a:p>
          <a:p>
            <a:pPr marL="0" indent="0">
              <a:buNone/>
            </a:pPr>
            <a:endParaRPr lang="en-US" sz="2800" dirty="0" smtClean="0"/>
          </a:p>
          <a:p>
            <a:pPr marL="0" indent="0">
              <a:buNone/>
            </a:pPr>
            <a:r>
              <a:rPr lang="en-US" sz="2800" dirty="0" smtClean="0"/>
              <a:t>18 ÷ 4 =</a:t>
            </a:r>
            <a:endParaRPr lang="en-US" sz="2800" dirty="0"/>
          </a:p>
          <a:p>
            <a:pPr marL="0" indent="0">
              <a:buNone/>
            </a:pPr>
            <a:endParaRPr lang="en-US" sz="2800" dirty="0" smtClean="0"/>
          </a:p>
          <a:p>
            <a:pPr marL="0" indent="0">
              <a:buNone/>
            </a:pPr>
            <a:endParaRPr lang="en-US" sz="2800" dirty="0"/>
          </a:p>
          <a:p>
            <a:pPr marL="0" indent="0">
              <a:buNone/>
            </a:pPr>
            <a:endParaRPr lang="en-US" sz="2800" dirty="0"/>
          </a:p>
          <a:p>
            <a:pPr marL="0" indent="0">
              <a:buNone/>
            </a:pPr>
            <a:r>
              <a:rPr lang="en-US" sz="2800" dirty="0" smtClean="0"/>
              <a:t> </a:t>
            </a:r>
            <a:endParaRPr lang="en-US" sz="2800" dirty="0"/>
          </a:p>
        </p:txBody>
      </p:sp>
    </p:spTree>
    <p:extLst>
      <p:ext uri="{BB962C8B-B14F-4D97-AF65-F5344CB8AC3E}">
        <p14:creationId xmlns:p14="http://schemas.microsoft.com/office/powerpoint/2010/main" val="9043236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708400"/>
            <a:ext cx="6965245" cy="877773"/>
          </a:xfrm>
        </p:spPr>
        <p:txBody>
          <a:bodyPr/>
          <a:lstStyle/>
          <a:p>
            <a:r>
              <a:rPr lang="en-US" dirty="0" smtClean="0"/>
              <a:t>Stage 3</a:t>
            </a:r>
            <a:endParaRPr lang="en-US" dirty="0"/>
          </a:p>
        </p:txBody>
      </p:sp>
      <p:sp>
        <p:nvSpPr>
          <p:cNvPr id="3" name="Content Placeholder 2"/>
          <p:cNvSpPr>
            <a:spLocks noGrp="1"/>
          </p:cNvSpPr>
          <p:nvPr>
            <p:ph idx="1"/>
          </p:nvPr>
        </p:nvSpPr>
        <p:spPr>
          <a:xfrm>
            <a:off x="907144" y="1586173"/>
            <a:ext cx="7384142" cy="4310256"/>
          </a:xfrm>
        </p:spPr>
        <p:txBody>
          <a:bodyPr>
            <a:normAutofit fontScale="92500" lnSpcReduction="20000"/>
          </a:bodyPr>
          <a:lstStyle/>
          <a:p>
            <a:pPr marL="0" indent="0" algn="ctr">
              <a:buNone/>
            </a:pPr>
            <a:r>
              <a:rPr lang="en-US" sz="3000" dirty="0" smtClean="0"/>
              <a:t>For division calculations giving rise to remainders,</a:t>
            </a:r>
            <a:r>
              <a:rPr lang="en-US" sz="3000" dirty="0"/>
              <a:t> </a:t>
            </a:r>
            <a:r>
              <a:rPr lang="en-US" sz="3000" dirty="0" smtClean="0"/>
              <a:t>children should begin to use a number line.</a:t>
            </a:r>
          </a:p>
          <a:p>
            <a:pPr marL="0" indent="0">
              <a:buNone/>
            </a:pPr>
            <a:endParaRPr lang="en-US" sz="3000" dirty="0" smtClean="0"/>
          </a:p>
          <a:p>
            <a:pPr marL="0" indent="0">
              <a:buNone/>
            </a:pPr>
            <a:r>
              <a:rPr lang="en-US" sz="3000" dirty="0" smtClean="0"/>
              <a:t>18 ÷ 4 = </a:t>
            </a:r>
            <a:r>
              <a:rPr lang="en-US" sz="3000" dirty="0" smtClean="0">
                <a:solidFill>
                  <a:srgbClr val="FF0000"/>
                </a:solidFill>
              </a:rPr>
              <a:t>4 r 2</a:t>
            </a:r>
            <a:endParaRPr lang="en-US" sz="3000" dirty="0" smtClean="0"/>
          </a:p>
          <a:p>
            <a:pPr marL="0" indent="0">
              <a:buNone/>
            </a:pPr>
            <a:r>
              <a:rPr lang="en-US" sz="3000" dirty="0" smtClean="0">
                <a:solidFill>
                  <a:srgbClr val="FF0000"/>
                </a:solidFill>
              </a:rPr>
              <a:t>Four jumps of four with two left over.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a:p>
          <a:p>
            <a:pPr marL="0" indent="0">
              <a:buNone/>
            </a:pPr>
            <a:r>
              <a:rPr lang="en-US" dirty="0" smtClean="0"/>
              <a:t> </a:t>
            </a:r>
            <a:endParaRPr lang="en-US" dirty="0"/>
          </a:p>
        </p:txBody>
      </p:sp>
      <p:pic>
        <p:nvPicPr>
          <p:cNvPr id="9" name="Picture 8"/>
          <p:cNvPicPr>
            <a:picLocks noChangeAspect="1"/>
          </p:cNvPicPr>
          <p:nvPr/>
        </p:nvPicPr>
        <p:blipFill>
          <a:blip r:embed="rId2"/>
          <a:stretch>
            <a:fillRect/>
          </a:stretch>
        </p:blipFill>
        <p:spPr>
          <a:xfrm>
            <a:off x="885573" y="4165276"/>
            <a:ext cx="7405713" cy="1594079"/>
          </a:xfrm>
          <a:prstGeom prst="rect">
            <a:avLst/>
          </a:prstGeom>
        </p:spPr>
      </p:pic>
    </p:spTree>
    <p:extLst>
      <p:ext uri="{BB962C8B-B14F-4D97-AF65-F5344CB8AC3E}">
        <p14:creationId xmlns:p14="http://schemas.microsoft.com/office/powerpoint/2010/main" val="386314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81105"/>
            <a:ext cx="6965245" cy="902036"/>
          </a:xfrm>
        </p:spPr>
        <p:txBody>
          <a:bodyPr/>
          <a:lstStyle/>
          <a:p>
            <a:r>
              <a:rPr lang="en-US" dirty="0" smtClean="0"/>
              <a:t>Stage 3</a:t>
            </a:r>
            <a:endParaRPr lang="en-US" dirty="0"/>
          </a:p>
        </p:txBody>
      </p:sp>
      <p:sp>
        <p:nvSpPr>
          <p:cNvPr id="3" name="Content Placeholder 2"/>
          <p:cNvSpPr>
            <a:spLocks noGrp="1"/>
          </p:cNvSpPr>
          <p:nvPr>
            <p:ph idx="1"/>
          </p:nvPr>
        </p:nvSpPr>
        <p:spPr>
          <a:xfrm>
            <a:off x="961572" y="1828800"/>
            <a:ext cx="7329714" cy="3894269"/>
          </a:xfrm>
        </p:spPr>
        <p:txBody>
          <a:bodyPr>
            <a:normAutofit/>
          </a:bodyPr>
          <a:lstStyle/>
          <a:p>
            <a:pPr marL="0" indent="0" algn="ctr">
              <a:buNone/>
            </a:pPr>
            <a:r>
              <a:rPr lang="en-US" sz="2800" dirty="0" smtClean="0"/>
              <a:t>Children will continue to consolidate the use of a number line, moving away from using arrays. This normally appears as a horizontal number line, but can be used as a vertical one. </a:t>
            </a:r>
            <a:endParaRPr lang="en-US" sz="2800" dirty="0"/>
          </a:p>
        </p:txBody>
      </p:sp>
    </p:spTree>
    <p:extLst>
      <p:ext uri="{BB962C8B-B14F-4D97-AF65-F5344CB8AC3E}">
        <p14:creationId xmlns:p14="http://schemas.microsoft.com/office/powerpoint/2010/main" val="1533897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53810"/>
            <a:ext cx="6965245" cy="779206"/>
          </a:xfrm>
        </p:spPr>
        <p:txBody>
          <a:bodyPr/>
          <a:lstStyle/>
          <a:p>
            <a:r>
              <a:rPr lang="en-US" dirty="0" smtClean="0"/>
              <a:t>Stage 3</a:t>
            </a:r>
            <a:endParaRPr lang="en-US" dirty="0"/>
          </a:p>
        </p:txBody>
      </p:sp>
      <p:sp>
        <p:nvSpPr>
          <p:cNvPr id="5" name="TextBox 4"/>
          <p:cNvSpPr txBox="1"/>
          <p:nvPr/>
        </p:nvSpPr>
        <p:spPr>
          <a:xfrm>
            <a:off x="3821372" y="3100954"/>
            <a:ext cx="2389442" cy="830997"/>
          </a:xfrm>
          <a:prstGeom prst="rect">
            <a:avLst/>
          </a:prstGeom>
          <a:noFill/>
        </p:spPr>
        <p:txBody>
          <a:bodyPr wrap="square" rtlCol="0">
            <a:spAutoFit/>
          </a:bodyPr>
          <a:lstStyle/>
          <a:p>
            <a:pPr algn="ctr"/>
            <a:r>
              <a:rPr lang="en-GB" sz="2400" dirty="0" smtClean="0"/>
              <a:t>12 jumps of 4 so</a:t>
            </a:r>
          </a:p>
          <a:p>
            <a:pPr algn="ctr"/>
            <a:r>
              <a:rPr lang="en-GB" sz="2400" dirty="0" smtClean="0"/>
              <a:t>48 ÷ 4 = 12</a:t>
            </a:r>
            <a:endParaRPr lang="en-GB" sz="2400" dirty="0"/>
          </a:p>
        </p:txBody>
      </p:sp>
      <p:pic>
        <p:nvPicPr>
          <p:cNvPr id="8" name="Picture 7"/>
          <p:cNvPicPr>
            <a:picLocks noChangeAspect="1"/>
          </p:cNvPicPr>
          <p:nvPr/>
        </p:nvPicPr>
        <p:blipFill>
          <a:blip r:embed="rId2"/>
          <a:stretch>
            <a:fillRect/>
          </a:stretch>
        </p:blipFill>
        <p:spPr>
          <a:xfrm>
            <a:off x="1348428" y="937570"/>
            <a:ext cx="1176408" cy="5005736"/>
          </a:xfrm>
          <a:prstGeom prst="rect">
            <a:avLst/>
          </a:prstGeom>
        </p:spPr>
      </p:pic>
    </p:spTree>
    <p:extLst>
      <p:ext uri="{BB962C8B-B14F-4D97-AF65-F5344CB8AC3E}">
        <p14:creationId xmlns:p14="http://schemas.microsoft.com/office/powerpoint/2010/main" val="2010679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40163"/>
            <a:ext cx="6965245" cy="983922"/>
          </a:xfrm>
        </p:spPr>
        <p:txBody>
          <a:bodyPr/>
          <a:lstStyle/>
          <a:p>
            <a:r>
              <a:rPr lang="en-US" dirty="0" smtClean="0"/>
              <a:t>Stage 3</a:t>
            </a:r>
            <a:endParaRPr lang="en-US" dirty="0"/>
          </a:p>
        </p:txBody>
      </p:sp>
      <p:pic>
        <p:nvPicPr>
          <p:cNvPr id="3" name="Picture 2"/>
          <p:cNvPicPr>
            <a:picLocks noChangeAspect="1"/>
          </p:cNvPicPr>
          <p:nvPr/>
        </p:nvPicPr>
        <p:blipFill>
          <a:blip r:embed="rId2"/>
          <a:stretch>
            <a:fillRect/>
          </a:stretch>
        </p:blipFill>
        <p:spPr>
          <a:xfrm>
            <a:off x="1450004" y="872823"/>
            <a:ext cx="1115775" cy="5112947"/>
          </a:xfrm>
          <a:prstGeom prst="rect">
            <a:avLst/>
          </a:prstGeom>
        </p:spPr>
      </p:pic>
      <p:sp>
        <p:nvSpPr>
          <p:cNvPr id="6" name="TextBox 5"/>
          <p:cNvSpPr txBox="1"/>
          <p:nvPr/>
        </p:nvSpPr>
        <p:spPr>
          <a:xfrm>
            <a:off x="4012440" y="2829131"/>
            <a:ext cx="2389442" cy="1200329"/>
          </a:xfrm>
          <a:prstGeom prst="rect">
            <a:avLst/>
          </a:prstGeom>
          <a:noFill/>
        </p:spPr>
        <p:txBody>
          <a:bodyPr wrap="square" rtlCol="0">
            <a:spAutoFit/>
          </a:bodyPr>
          <a:lstStyle/>
          <a:p>
            <a:pPr algn="ctr"/>
            <a:r>
              <a:rPr lang="en-GB" sz="2400" dirty="0" smtClean="0"/>
              <a:t>12 jumps of 4 with 2 left over</a:t>
            </a:r>
          </a:p>
          <a:p>
            <a:pPr algn="ctr"/>
            <a:r>
              <a:rPr lang="en-GB" sz="2400" dirty="0" smtClean="0"/>
              <a:t>50 ÷ 4 = 12 r 2</a:t>
            </a:r>
            <a:endParaRPr lang="en-GB" sz="2400" dirty="0"/>
          </a:p>
        </p:txBody>
      </p:sp>
    </p:spTree>
    <p:extLst>
      <p:ext uri="{BB962C8B-B14F-4D97-AF65-F5344CB8AC3E}">
        <p14:creationId xmlns:p14="http://schemas.microsoft.com/office/powerpoint/2010/main" val="29609598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22683"/>
            <a:ext cx="6965245" cy="847445"/>
          </a:xfrm>
        </p:spPr>
        <p:txBody>
          <a:bodyPr/>
          <a:lstStyle/>
          <a:p>
            <a:r>
              <a:rPr lang="en-US" dirty="0" smtClean="0"/>
              <a:t>Stage 3</a:t>
            </a:r>
            <a:endParaRPr lang="en-US" dirty="0"/>
          </a:p>
        </p:txBody>
      </p:sp>
      <p:sp>
        <p:nvSpPr>
          <p:cNvPr id="3" name="Content Placeholder 2"/>
          <p:cNvSpPr>
            <a:spLocks noGrp="1"/>
          </p:cNvSpPr>
          <p:nvPr>
            <p:ph idx="1"/>
          </p:nvPr>
        </p:nvSpPr>
        <p:spPr>
          <a:xfrm>
            <a:off x="3841412" y="1850870"/>
            <a:ext cx="4347245" cy="3797908"/>
          </a:xfrm>
        </p:spPr>
        <p:txBody>
          <a:bodyPr>
            <a:normAutofit/>
          </a:bodyPr>
          <a:lstStyle/>
          <a:p>
            <a:pPr marL="0" indent="0" algn="ctr">
              <a:buNone/>
            </a:pPr>
            <a:r>
              <a:rPr lang="en-US" sz="2800" dirty="0" smtClean="0"/>
              <a:t>Some children will move towards ‘chunking’. </a:t>
            </a:r>
          </a:p>
          <a:p>
            <a:pPr marL="0" indent="0" algn="ctr">
              <a:buNone/>
            </a:pPr>
            <a:r>
              <a:rPr lang="en-US" sz="2800" dirty="0" smtClean="0"/>
              <a:t>For 48 ÷ 4, this would involve jumping back 10 x 4 in one jump, then two further jumps of 4 (12 jumps of four in total, giving an answer of 12). </a:t>
            </a:r>
            <a:endParaRPr lang="en-US" sz="2800" dirty="0"/>
          </a:p>
        </p:txBody>
      </p:sp>
      <p:pic>
        <p:nvPicPr>
          <p:cNvPr id="5" name="Picture 4"/>
          <p:cNvPicPr>
            <a:picLocks noChangeAspect="1"/>
          </p:cNvPicPr>
          <p:nvPr/>
        </p:nvPicPr>
        <p:blipFill>
          <a:blip r:embed="rId2"/>
          <a:stretch>
            <a:fillRect/>
          </a:stretch>
        </p:blipFill>
        <p:spPr>
          <a:xfrm>
            <a:off x="1152662" y="1105470"/>
            <a:ext cx="1986411" cy="4983868"/>
          </a:xfrm>
          <a:prstGeom prst="rect">
            <a:avLst/>
          </a:prstGeom>
        </p:spPr>
      </p:pic>
    </p:spTree>
    <p:extLst>
      <p:ext uri="{BB962C8B-B14F-4D97-AF65-F5344CB8AC3E}">
        <p14:creationId xmlns:p14="http://schemas.microsoft.com/office/powerpoint/2010/main" val="41429170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82648"/>
            <a:ext cx="6965245" cy="888388"/>
          </a:xfrm>
        </p:spPr>
        <p:txBody>
          <a:bodyPr/>
          <a:lstStyle/>
          <a:p>
            <a:r>
              <a:rPr lang="en-US" dirty="0" smtClean="0"/>
              <a:t>Stage 3</a:t>
            </a:r>
            <a:endParaRPr lang="en-US" dirty="0"/>
          </a:p>
        </p:txBody>
      </p:sp>
      <p:sp>
        <p:nvSpPr>
          <p:cNvPr id="3" name="Content Placeholder 2"/>
          <p:cNvSpPr>
            <a:spLocks noGrp="1"/>
          </p:cNvSpPr>
          <p:nvPr>
            <p:ph idx="1"/>
          </p:nvPr>
        </p:nvSpPr>
        <p:spPr>
          <a:xfrm>
            <a:off x="907143" y="1609024"/>
            <a:ext cx="7456713" cy="4114045"/>
          </a:xfrm>
        </p:spPr>
        <p:txBody>
          <a:bodyPr>
            <a:normAutofit/>
          </a:bodyPr>
          <a:lstStyle/>
          <a:p>
            <a:pPr marL="0" indent="0">
              <a:buNone/>
            </a:pPr>
            <a:r>
              <a:rPr lang="en-US" sz="2800" u="sng" dirty="0" smtClean="0"/>
              <a:t>Chunking using larger numbers</a:t>
            </a:r>
          </a:p>
          <a:p>
            <a:pPr marL="0" indent="0">
              <a:buNone/>
            </a:pPr>
            <a:r>
              <a:rPr lang="en-US" sz="2800" dirty="0" smtClean="0"/>
              <a:t>190 ÷ 12</a:t>
            </a:r>
            <a:endParaRPr lang="en-US" sz="2800" dirty="0"/>
          </a:p>
        </p:txBody>
      </p:sp>
      <p:pic>
        <p:nvPicPr>
          <p:cNvPr id="16" name="Picture 15"/>
          <p:cNvPicPr>
            <a:picLocks noChangeAspect="1"/>
          </p:cNvPicPr>
          <p:nvPr/>
        </p:nvPicPr>
        <p:blipFill>
          <a:blip r:embed="rId2"/>
          <a:stretch>
            <a:fillRect/>
          </a:stretch>
        </p:blipFill>
        <p:spPr>
          <a:xfrm>
            <a:off x="6106513" y="1126842"/>
            <a:ext cx="1953755" cy="4879049"/>
          </a:xfrm>
          <a:prstGeom prst="rect">
            <a:avLst/>
          </a:prstGeom>
        </p:spPr>
      </p:pic>
      <p:sp>
        <p:nvSpPr>
          <p:cNvPr id="17" name="TextBox 16"/>
          <p:cNvSpPr txBox="1"/>
          <p:nvPr/>
        </p:nvSpPr>
        <p:spPr>
          <a:xfrm>
            <a:off x="1856095" y="3488019"/>
            <a:ext cx="2876342" cy="1200329"/>
          </a:xfrm>
          <a:prstGeom prst="rect">
            <a:avLst/>
          </a:prstGeom>
          <a:noFill/>
        </p:spPr>
        <p:txBody>
          <a:bodyPr wrap="square" rtlCol="0">
            <a:spAutoFit/>
          </a:bodyPr>
          <a:lstStyle/>
          <a:p>
            <a:pPr algn="ctr"/>
            <a:r>
              <a:rPr lang="en-GB" sz="2400" dirty="0" smtClean="0"/>
              <a:t>15 jumps of 12 and 10 left over</a:t>
            </a:r>
          </a:p>
          <a:p>
            <a:pPr algn="ctr"/>
            <a:r>
              <a:rPr lang="en-GB" sz="2400" dirty="0" smtClean="0"/>
              <a:t>190 </a:t>
            </a:r>
            <a:r>
              <a:rPr lang="en-US" sz="2400" dirty="0" smtClean="0"/>
              <a:t>÷ 12 = 15 r 10</a:t>
            </a:r>
            <a:endParaRPr lang="en-GB" sz="2400" dirty="0"/>
          </a:p>
        </p:txBody>
      </p:sp>
    </p:spTree>
    <p:extLst>
      <p:ext uri="{BB962C8B-B14F-4D97-AF65-F5344CB8AC3E}">
        <p14:creationId xmlns:p14="http://schemas.microsoft.com/office/powerpoint/2010/main" val="6299873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548230"/>
            <a:ext cx="6965245" cy="1052161"/>
          </a:xfrm>
        </p:spPr>
        <p:txBody>
          <a:bodyPr/>
          <a:lstStyle/>
          <a:p>
            <a:r>
              <a:rPr lang="en-GB" dirty="0" smtClean="0"/>
              <a:t>Over to you:</a:t>
            </a:r>
            <a:endParaRPr lang="en-GB" dirty="0"/>
          </a:p>
        </p:txBody>
      </p:sp>
      <p:sp>
        <p:nvSpPr>
          <p:cNvPr id="3" name="Content Placeholder 2"/>
          <p:cNvSpPr>
            <a:spLocks noGrp="1"/>
          </p:cNvSpPr>
          <p:nvPr>
            <p:ph idx="1"/>
          </p:nvPr>
        </p:nvSpPr>
        <p:spPr>
          <a:xfrm>
            <a:off x="1095024" y="1600391"/>
            <a:ext cx="6564422" cy="4122678"/>
          </a:xfrm>
        </p:spPr>
        <p:txBody>
          <a:bodyPr/>
          <a:lstStyle/>
          <a:p>
            <a:pPr marL="0" indent="0">
              <a:buNone/>
            </a:pPr>
            <a:r>
              <a:rPr lang="en-GB" dirty="0" smtClean="0"/>
              <a:t>Try </a:t>
            </a:r>
            <a:r>
              <a:rPr lang="en-GB" dirty="0"/>
              <a:t>using </a:t>
            </a:r>
            <a:r>
              <a:rPr lang="en-GB" dirty="0" smtClean="0"/>
              <a:t>a number line and chunking to find the answer to one of these calculations:</a:t>
            </a:r>
          </a:p>
          <a:p>
            <a:pPr marL="0" indent="0">
              <a:buNone/>
            </a:pPr>
            <a:endParaRPr lang="en-GB" dirty="0" smtClean="0"/>
          </a:p>
          <a:p>
            <a:pPr marL="0" indent="0">
              <a:buNone/>
            </a:pPr>
            <a:r>
              <a:rPr lang="en-GB" dirty="0" smtClean="0"/>
              <a:t>24 </a:t>
            </a:r>
            <a:r>
              <a:rPr lang="en-GB" dirty="0"/>
              <a:t>÷ </a:t>
            </a:r>
            <a:r>
              <a:rPr lang="en-GB" dirty="0" smtClean="0"/>
              <a:t>6</a:t>
            </a:r>
          </a:p>
          <a:p>
            <a:pPr marL="0" indent="0">
              <a:buNone/>
            </a:pPr>
            <a:endParaRPr lang="en-GB" dirty="0"/>
          </a:p>
          <a:p>
            <a:pPr marL="0" indent="0">
              <a:buNone/>
            </a:pPr>
            <a:r>
              <a:rPr lang="en-GB" dirty="0" smtClean="0"/>
              <a:t>30 ÷ 4</a:t>
            </a:r>
          </a:p>
          <a:p>
            <a:pPr marL="0" indent="0">
              <a:buNone/>
            </a:pPr>
            <a:endParaRPr lang="en-GB" dirty="0"/>
          </a:p>
          <a:p>
            <a:pPr marL="0" indent="0">
              <a:buNone/>
            </a:pPr>
            <a:r>
              <a:rPr lang="en-GB" dirty="0" smtClean="0"/>
              <a:t>170 ÷ 9</a:t>
            </a:r>
          </a:p>
          <a:p>
            <a:pPr marL="0" indent="0">
              <a:buNone/>
            </a:pPr>
            <a:endParaRPr lang="en-GB" dirty="0"/>
          </a:p>
          <a:p>
            <a:pPr marL="0" indent="0">
              <a:buNone/>
            </a:pPr>
            <a:endParaRPr lang="en-GB" dirty="0"/>
          </a:p>
        </p:txBody>
      </p:sp>
      <p:pic>
        <p:nvPicPr>
          <p:cNvPr id="6" name="Picture 5"/>
          <p:cNvPicPr>
            <a:picLocks noChangeAspect="1"/>
          </p:cNvPicPr>
          <p:nvPr/>
        </p:nvPicPr>
        <p:blipFill>
          <a:blip r:embed="rId2"/>
          <a:stretch>
            <a:fillRect/>
          </a:stretch>
        </p:blipFill>
        <p:spPr>
          <a:xfrm>
            <a:off x="6461642" y="2169995"/>
            <a:ext cx="1495004" cy="3750937"/>
          </a:xfrm>
          <a:prstGeom prst="rect">
            <a:avLst/>
          </a:prstGeom>
        </p:spPr>
      </p:pic>
    </p:spTree>
    <p:extLst>
      <p:ext uri="{BB962C8B-B14F-4D97-AF65-F5344CB8AC3E}">
        <p14:creationId xmlns:p14="http://schemas.microsoft.com/office/powerpoint/2010/main" val="6365421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598578"/>
            <a:ext cx="6965245" cy="915684"/>
          </a:xfrm>
        </p:spPr>
        <p:txBody>
          <a:bodyPr/>
          <a:lstStyle/>
          <a:p>
            <a:r>
              <a:rPr lang="en-US" dirty="0" smtClean="0"/>
              <a:t>Stage 4</a:t>
            </a:r>
            <a:endParaRPr lang="en-US" dirty="0"/>
          </a:p>
        </p:txBody>
      </p:sp>
      <p:sp>
        <p:nvSpPr>
          <p:cNvPr id="3" name="Content Placeholder 2"/>
          <p:cNvSpPr>
            <a:spLocks noGrp="1"/>
          </p:cNvSpPr>
          <p:nvPr>
            <p:ph idx="1"/>
          </p:nvPr>
        </p:nvSpPr>
        <p:spPr>
          <a:xfrm>
            <a:off x="889000" y="1514262"/>
            <a:ext cx="7384143" cy="4208807"/>
          </a:xfrm>
        </p:spPr>
        <p:txBody>
          <a:bodyPr/>
          <a:lstStyle/>
          <a:p>
            <a:pPr marL="0" indent="0">
              <a:buNone/>
            </a:pPr>
            <a:r>
              <a:rPr lang="en-US" u="sng" dirty="0"/>
              <a:t>Moving into more formal vertical method</a:t>
            </a:r>
            <a:endParaRPr lang="en-GB" u="sng" dirty="0"/>
          </a:p>
          <a:p>
            <a:pPr marL="0" indent="0">
              <a:buNone/>
            </a:pPr>
            <a:r>
              <a:rPr lang="en-US" dirty="0" smtClean="0"/>
              <a:t>161 ÷ 7 =</a:t>
            </a:r>
            <a:endParaRPr lang="en-US" dirty="0"/>
          </a:p>
        </p:txBody>
      </p:sp>
      <p:pic>
        <p:nvPicPr>
          <p:cNvPr id="6" name="Picture 5"/>
          <p:cNvPicPr>
            <a:picLocks noChangeAspect="1"/>
          </p:cNvPicPr>
          <p:nvPr/>
        </p:nvPicPr>
        <p:blipFill>
          <a:blip r:embed="rId2"/>
          <a:stretch>
            <a:fillRect/>
          </a:stretch>
        </p:blipFill>
        <p:spPr>
          <a:xfrm>
            <a:off x="889000" y="2657332"/>
            <a:ext cx="2808237" cy="3392809"/>
          </a:xfrm>
          <a:prstGeom prst="rect">
            <a:avLst/>
          </a:prstGeom>
        </p:spPr>
      </p:pic>
      <p:sp>
        <p:nvSpPr>
          <p:cNvPr id="7" name="TextBox 6"/>
          <p:cNvSpPr txBox="1"/>
          <p:nvPr/>
        </p:nvSpPr>
        <p:spPr>
          <a:xfrm>
            <a:off x="3930554" y="2066175"/>
            <a:ext cx="4466724" cy="4093428"/>
          </a:xfrm>
          <a:prstGeom prst="rect">
            <a:avLst/>
          </a:prstGeom>
          <a:noFill/>
        </p:spPr>
        <p:txBody>
          <a:bodyPr wrap="square" rtlCol="0">
            <a:spAutoFit/>
          </a:bodyPr>
          <a:lstStyle/>
          <a:p>
            <a:pPr marL="342900" indent="-342900">
              <a:buAutoNum type="alphaLcParenR"/>
            </a:pPr>
            <a:r>
              <a:rPr lang="en-GB" sz="2000" dirty="0" smtClean="0"/>
              <a:t>Remove ten lots of seven from 161.</a:t>
            </a:r>
          </a:p>
          <a:p>
            <a:pPr marL="342900" indent="-342900">
              <a:buAutoNum type="alphaLcParenR"/>
            </a:pPr>
            <a:r>
              <a:rPr lang="en-GB" sz="2000" dirty="0" smtClean="0"/>
              <a:t>Continue removing ten lots of seven until you can no longer do this (91 – 70 = 21).</a:t>
            </a:r>
          </a:p>
          <a:p>
            <a:pPr marL="342900" indent="-342900">
              <a:buAutoNum type="alphaLcParenR"/>
            </a:pPr>
            <a:r>
              <a:rPr lang="en-GB" sz="2000" dirty="0" smtClean="0"/>
              <a:t>Once you reach a number whereby you can no longer take away ten lots of seven (21), divide this number by 7 (21 ÷ 7 = 3).</a:t>
            </a:r>
          </a:p>
          <a:p>
            <a:pPr marL="342900" indent="-342900">
              <a:buAutoNum type="alphaLcParenR"/>
            </a:pPr>
            <a:r>
              <a:rPr lang="en-GB" sz="2000" dirty="0" smtClean="0"/>
              <a:t>Check that there are no remainders.</a:t>
            </a:r>
          </a:p>
          <a:p>
            <a:pPr marL="342900" indent="-342900">
              <a:buAutoNum type="alphaLcParenR"/>
            </a:pPr>
            <a:r>
              <a:rPr lang="en-GB" sz="2000" dirty="0" smtClean="0"/>
              <a:t>Work out the number of groups of seven that you have subtracted.</a:t>
            </a:r>
          </a:p>
          <a:p>
            <a:endParaRPr lang="en-GB" sz="2000" dirty="0" smtClean="0"/>
          </a:p>
          <a:p>
            <a:r>
              <a:rPr lang="en-GB" sz="2000" dirty="0" smtClean="0"/>
              <a:t>10 groups + 10 groups + 3 groups = </a:t>
            </a:r>
            <a:r>
              <a:rPr lang="en-GB" sz="2000" dirty="0" smtClean="0">
                <a:solidFill>
                  <a:srgbClr val="FF0000"/>
                </a:solidFill>
              </a:rPr>
              <a:t>23</a:t>
            </a:r>
            <a:r>
              <a:rPr lang="en-GB" sz="2000" dirty="0" smtClean="0"/>
              <a:t> </a:t>
            </a:r>
            <a:endParaRPr lang="en-GB" sz="2000" dirty="0"/>
          </a:p>
        </p:txBody>
      </p:sp>
    </p:spTree>
    <p:extLst>
      <p:ext uri="{BB962C8B-B14F-4D97-AF65-F5344CB8AC3E}">
        <p14:creationId xmlns:p14="http://schemas.microsoft.com/office/powerpoint/2010/main" val="4157561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Division</a:t>
            </a:r>
            <a:endParaRPr lang="en-US" dirty="0"/>
          </a:p>
        </p:txBody>
      </p:sp>
      <p:pic>
        <p:nvPicPr>
          <p:cNvPr id="4" name="Picture 3"/>
          <p:cNvPicPr>
            <a:picLocks noChangeAspect="1"/>
          </p:cNvPicPr>
          <p:nvPr/>
        </p:nvPicPr>
        <p:blipFill>
          <a:blip r:embed="rId2"/>
          <a:stretch>
            <a:fillRect/>
          </a:stretch>
        </p:blipFill>
        <p:spPr>
          <a:xfrm>
            <a:off x="3136900" y="2247900"/>
            <a:ext cx="2857500" cy="2857500"/>
          </a:xfrm>
          <a:prstGeom prst="rect">
            <a:avLst/>
          </a:prstGeom>
        </p:spPr>
      </p:pic>
    </p:spTree>
    <p:extLst>
      <p:ext uri="{BB962C8B-B14F-4D97-AF65-F5344CB8AC3E}">
        <p14:creationId xmlns:p14="http://schemas.microsoft.com/office/powerpoint/2010/main" val="25419778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598578"/>
            <a:ext cx="6965245" cy="915684"/>
          </a:xfrm>
        </p:spPr>
        <p:txBody>
          <a:bodyPr/>
          <a:lstStyle/>
          <a:p>
            <a:r>
              <a:rPr lang="en-US" dirty="0" smtClean="0"/>
              <a:t>Stage 4</a:t>
            </a:r>
            <a:endParaRPr lang="en-US" dirty="0"/>
          </a:p>
        </p:txBody>
      </p:sp>
      <p:sp>
        <p:nvSpPr>
          <p:cNvPr id="3" name="Content Placeholder 2"/>
          <p:cNvSpPr>
            <a:spLocks noGrp="1"/>
          </p:cNvSpPr>
          <p:nvPr>
            <p:ph idx="1"/>
          </p:nvPr>
        </p:nvSpPr>
        <p:spPr>
          <a:xfrm>
            <a:off x="889000" y="1514262"/>
            <a:ext cx="7384143" cy="4208807"/>
          </a:xfrm>
        </p:spPr>
        <p:txBody>
          <a:bodyPr/>
          <a:lstStyle/>
          <a:p>
            <a:pPr marL="0" indent="0">
              <a:buNone/>
            </a:pPr>
            <a:r>
              <a:rPr lang="en-US" u="sng" dirty="0"/>
              <a:t>Moving into more formal vertical method</a:t>
            </a:r>
            <a:endParaRPr lang="en-GB" u="sng" dirty="0"/>
          </a:p>
          <a:p>
            <a:pPr marL="0" indent="0">
              <a:buNone/>
            </a:pPr>
            <a:r>
              <a:rPr lang="en-US" dirty="0" smtClean="0"/>
              <a:t>161 ÷ 7 = </a:t>
            </a:r>
            <a:r>
              <a:rPr lang="en-US" dirty="0" smtClean="0">
                <a:solidFill>
                  <a:srgbClr val="FF0000"/>
                </a:solidFill>
              </a:rPr>
              <a:t>23</a:t>
            </a:r>
            <a:endParaRPr lang="en-US" dirty="0">
              <a:solidFill>
                <a:srgbClr val="FF0000"/>
              </a:solidFill>
            </a:endParaRPr>
          </a:p>
        </p:txBody>
      </p:sp>
      <p:pic>
        <p:nvPicPr>
          <p:cNvPr id="6" name="Picture 5"/>
          <p:cNvPicPr>
            <a:picLocks noChangeAspect="1"/>
          </p:cNvPicPr>
          <p:nvPr/>
        </p:nvPicPr>
        <p:blipFill>
          <a:blip r:embed="rId2"/>
          <a:stretch>
            <a:fillRect/>
          </a:stretch>
        </p:blipFill>
        <p:spPr>
          <a:xfrm>
            <a:off x="889000" y="2657332"/>
            <a:ext cx="2808237" cy="3392809"/>
          </a:xfrm>
          <a:prstGeom prst="rect">
            <a:avLst/>
          </a:prstGeom>
        </p:spPr>
      </p:pic>
      <p:sp>
        <p:nvSpPr>
          <p:cNvPr id="7" name="TextBox 6"/>
          <p:cNvSpPr txBox="1"/>
          <p:nvPr/>
        </p:nvSpPr>
        <p:spPr>
          <a:xfrm>
            <a:off x="3930554" y="2066175"/>
            <a:ext cx="4466724" cy="4093428"/>
          </a:xfrm>
          <a:prstGeom prst="rect">
            <a:avLst/>
          </a:prstGeom>
          <a:noFill/>
        </p:spPr>
        <p:txBody>
          <a:bodyPr wrap="square" rtlCol="0">
            <a:spAutoFit/>
          </a:bodyPr>
          <a:lstStyle/>
          <a:p>
            <a:pPr marL="342900" indent="-342900">
              <a:buAutoNum type="alphaLcParenR"/>
            </a:pPr>
            <a:r>
              <a:rPr lang="en-GB" sz="2000" dirty="0" smtClean="0"/>
              <a:t>Remove ten lots of seven from 161.</a:t>
            </a:r>
          </a:p>
          <a:p>
            <a:pPr marL="342900" indent="-342900">
              <a:buAutoNum type="alphaLcParenR"/>
            </a:pPr>
            <a:r>
              <a:rPr lang="en-GB" sz="2000" dirty="0" smtClean="0"/>
              <a:t>Continue removing ten lots of seven until you can no longer do this (91 – 70 = 21).</a:t>
            </a:r>
          </a:p>
          <a:p>
            <a:pPr marL="342900" indent="-342900">
              <a:buAutoNum type="alphaLcParenR"/>
            </a:pPr>
            <a:r>
              <a:rPr lang="en-GB" sz="2000" dirty="0" smtClean="0"/>
              <a:t>Once you reach a number whereby you can no longer take away ten lots of seven (21), divide this number by 7 (21 ÷ 7 = 3).</a:t>
            </a:r>
          </a:p>
          <a:p>
            <a:pPr marL="342900" indent="-342900">
              <a:buAutoNum type="alphaLcParenR"/>
            </a:pPr>
            <a:r>
              <a:rPr lang="en-GB" sz="2000" dirty="0" smtClean="0"/>
              <a:t>Check that there are no remainders.</a:t>
            </a:r>
          </a:p>
          <a:p>
            <a:pPr marL="342900" indent="-342900">
              <a:buAutoNum type="alphaLcParenR"/>
            </a:pPr>
            <a:r>
              <a:rPr lang="en-GB" sz="2000" dirty="0" smtClean="0"/>
              <a:t>Work out the number of groups of seven that you have subtracted.</a:t>
            </a:r>
          </a:p>
          <a:p>
            <a:endParaRPr lang="en-GB" sz="2000" dirty="0" smtClean="0"/>
          </a:p>
          <a:p>
            <a:r>
              <a:rPr lang="en-GB" sz="2000" dirty="0" smtClean="0"/>
              <a:t>10 groups + 10 groups + 3 groups = </a:t>
            </a:r>
            <a:r>
              <a:rPr lang="en-GB" sz="2000" dirty="0" smtClean="0">
                <a:solidFill>
                  <a:srgbClr val="FF0000"/>
                </a:solidFill>
              </a:rPr>
              <a:t>23</a:t>
            </a:r>
            <a:r>
              <a:rPr lang="en-GB" sz="2000" dirty="0" smtClean="0"/>
              <a:t> </a:t>
            </a:r>
            <a:endParaRPr lang="en-GB" sz="2000" dirty="0"/>
          </a:p>
        </p:txBody>
      </p:sp>
    </p:spTree>
    <p:extLst>
      <p:ext uri="{BB962C8B-B14F-4D97-AF65-F5344CB8AC3E}">
        <p14:creationId xmlns:p14="http://schemas.microsoft.com/office/powerpoint/2010/main" val="25058237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xfrm>
            <a:off x="4643438" y="1052513"/>
            <a:ext cx="4054475" cy="5616575"/>
          </a:xfrm>
        </p:spPr>
        <p:txBody>
          <a:bodyPr/>
          <a:lstStyle/>
          <a:p>
            <a:pPr>
              <a:spcBef>
                <a:spcPts val="0"/>
              </a:spcBef>
              <a:buFontTx/>
              <a:buNone/>
            </a:pPr>
            <a:r>
              <a:rPr lang="en-GB" dirty="0">
                <a:sym typeface="Symbol" charset="0"/>
              </a:rPr>
              <a:t>	</a:t>
            </a:r>
            <a:r>
              <a:rPr lang="en-GB" dirty="0" smtClean="0">
                <a:sym typeface="Symbol" charset="0"/>
              </a:rPr>
              <a:t>         </a:t>
            </a:r>
            <a:r>
              <a:rPr lang="en-GB" sz="2800" dirty="0" smtClean="0">
                <a:sym typeface="Symbol" charset="0"/>
              </a:rPr>
              <a:t>72</a:t>
            </a:r>
            <a:endParaRPr lang="en-GB" sz="2800" dirty="0">
              <a:sym typeface="Symbol" charset="0"/>
            </a:endParaRPr>
          </a:p>
          <a:p>
            <a:pPr>
              <a:spcBef>
                <a:spcPts val="0"/>
              </a:spcBef>
              <a:buFontTx/>
              <a:buNone/>
            </a:pPr>
            <a:r>
              <a:rPr lang="en-GB" sz="2800" dirty="0">
                <a:sym typeface="Symbol" charset="0"/>
              </a:rPr>
              <a:t>	</a:t>
            </a:r>
            <a:r>
              <a:rPr lang="en-GB" sz="2800" dirty="0" smtClean="0">
                <a:sym typeface="Symbol" charset="0"/>
              </a:rPr>
              <a:t>      - 50    </a:t>
            </a:r>
            <a:r>
              <a:rPr lang="en-GB" sz="2800" dirty="0">
                <a:sym typeface="Symbol" charset="0"/>
              </a:rPr>
              <a:t>(</a:t>
            </a:r>
            <a:r>
              <a:rPr lang="en-GB" sz="2800" dirty="0">
                <a:solidFill>
                  <a:srgbClr val="FF0000"/>
                </a:solidFill>
                <a:sym typeface="Symbol" charset="0"/>
              </a:rPr>
              <a:t>10</a:t>
            </a:r>
            <a:r>
              <a:rPr lang="en-GB" sz="2800" dirty="0">
                <a:sym typeface="Symbol" charset="0"/>
              </a:rPr>
              <a:t> x 5)</a:t>
            </a:r>
          </a:p>
          <a:p>
            <a:pPr>
              <a:spcBef>
                <a:spcPts val="0"/>
              </a:spcBef>
              <a:buFontTx/>
              <a:buNone/>
            </a:pPr>
            <a:r>
              <a:rPr lang="en-GB" sz="2800" dirty="0">
                <a:sym typeface="Symbol" charset="0"/>
              </a:rPr>
              <a:t>	</a:t>
            </a:r>
            <a:r>
              <a:rPr lang="en-GB" sz="2800" dirty="0" smtClean="0">
                <a:sym typeface="Symbol" charset="0"/>
              </a:rPr>
              <a:t>        22</a:t>
            </a:r>
            <a:endParaRPr lang="en-GB" sz="2800" dirty="0">
              <a:sym typeface="Symbol" charset="0"/>
            </a:endParaRPr>
          </a:p>
          <a:p>
            <a:pPr>
              <a:spcBef>
                <a:spcPts val="0"/>
              </a:spcBef>
              <a:buFontTx/>
              <a:buNone/>
            </a:pPr>
            <a:r>
              <a:rPr lang="en-GB" sz="2800" dirty="0">
                <a:sym typeface="Symbol" charset="0"/>
              </a:rPr>
              <a:t>	</a:t>
            </a:r>
            <a:r>
              <a:rPr lang="en-GB" sz="2800" dirty="0" smtClean="0">
                <a:sym typeface="Symbol" charset="0"/>
              </a:rPr>
              <a:t>      - 20    (</a:t>
            </a:r>
            <a:r>
              <a:rPr lang="en-GB" sz="2800" dirty="0" smtClean="0">
                <a:solidFill>
                  <a:srgbClr val="FF0000"/>
                </a:solidFill>
                <a:sym typeface="Symbol" charset="0"/>
              </a:rPr>
              <a:t>4</a:t>
            </a:r>
            <a:r>
              <a:rPr lang="en-GB" sz="2800" dirty="0" smtClean="0">
                <a:sym typeface="Symbol" charset="0"/>
              </a:rPr>
              <a:t> </a:t>
            </a:r>
            <a:r>
              <a:rPr lang="en-GB" sz="2800" dirty="0">
                <a:sym typeface="Symbol" charset="0"/>
              </a:rPr>
              <a:t>x 5)</a:t>
            </a:r>
          </a:p>
          <a:p>
            <a:pPr>
              <a:spcBef>
                <a:spcPts val="0"/>
              </a:spcBef>
              <a:buFontTx/>
              <a:buNone/>
            </a:pPr>
            <a:r>
              <a:rPr lang="en-GB" sz="2800" dirty="0">
                <a:sym typeface="Symbol" charset="0"/>
              </a:rPr>
              <a:t>		  </a:t>
            </a:r>
            <a:r>
              <a:rPr lang="en-GB" sz="2800" dirty="0" smtClean="0">
                <a:sym typeface="Symbol" charset="0"/>
              </a:rPr>
              <a:t> </a:t>
            </a:r>
            <a:r>
              <a:rPr lang="en-GB" sz="2800" dirty="0" smtClean="0">
                <a:solidFill>
                  <a:srgbClr val="0000FF"/>
                </a:solidFill>
                <a:sym typeface="Symbol" charset="0"/>
              </a:rPr>
              <a:t>2</a:t>
            </a:r>
            <a:endParaRPr lang="en-GB" sz="2800" dirty="0">
              <a:solidFill>
                <a:srgbClr val="0000FF"/>
              </a:solidFill>
              <a:sym typeface="Symbol" charset="0"/>
            </a:endParaRPr>
          </a:p>
          <a:p>
            <a:pPr>
              <a:buFontTx/>
              <a:buNone/>
            </a:pP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p:txBody>
      </p:sp>
      <p:sp>
        <p:nvSpPr>
          <p:cNvPr id="73731" name="Line 3"/>
          <p:cNvSpPr>
            <a:spLocks noChangeShapeType="1"/>
          </p:cNvSpPr>
          <p:nvPr/>
        </p:nvSpPr>
        <p:spPr bwMode="auto">
          <a:xfrm>
            <a:off x="5364162" y="1919423"/>
            <a:ext cx="7699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732" name="Line 4"/>
          <p:cNvSpPr>
            <a:spLocks noChangeShapeType="1"/>
          </p:cNvSpPr>
          <p:nvPr/>
        </p:nvSpPr>
        <p:spPr bwMode="auto">
          <a:xfrm>
            <a:off x="5364162" y="2808532"/>
            <a:ext cx="7699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733" name="Text Box 5"/>
          <p:cNvSpPr txBox="1">
            <a:spLocks noChangeArrowheads="1"/>
          </p:cNvSpPr>
          <p:nvPr/>
        </p:nvSpPr>
        <p:spPr bwMode="auto">
          <a:xfrm>
            <a:off x="898526" y="3068638"/>
            <a:ext cx="37449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3600" dirty="0">
                <a:effectLst>
                  <a:outerShdw blurRad="38100" dist="38100" dir="2700000" algn="tl">
                    <a:srgbClr val="DDDDDD"/>
                  </a:outerShdw>
                </a:effectLst>
              </a:rPr>
              <a:t>72 </a:t>
            </a:r>
            <a:r>
              <a:rPr lang="en-GB" sz="3600" dirty="0">
                <a:effectLst>
                  <a:outerShdw blurRad="38100" dist="38100" dir="2700000" algn="tl">
                    <a:srgbClr val="DDDDDD"/>
                  </a:outerShdw>
                </a:effectLst>
                <a:sym typeface="Symbol" charset="0"/>
              </a:rPr>
              <a:t> 5 = 14 r 2</a:t>
            </a:r>
            <a:r>
              <a:rPr lang="en-GB" sz="3600" dirty="0"/>
              <a:t> </a:t>
            </a:r>
          </a:p>
        </p:txBody>
      </p:sp>
      <p:sp>
        <p:nvSpPr>
          <p:cNvPr id="73734" name="Rectangle 6"/>
          <p:cNvSpPr>
            <a:spLocks noChangeArrowheads="1"/>
          </p:cNvSpPr>
          <p:nvPr/>
        </p:nvSpPr>
        <p:spPr bwMode="auto">
          <a:xfrm>
            <a:off x="4124326" y="1027117"/>
            <a:ext cx="17272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pPr>
            <a:r>
              <a:rPr lang="en-GB" sz="2800" dirty="0">
                <a:sym typeface="Symbol" charset="0"/>
              </a:rPr>
              <a:t>		</a:t>
            </a:r>
            <a:r>
              <a:rPr lang="en-GB" sz="2800" dirty="0" smtClean="0">
                <a:sym typeface="Symbol" charset="0"/>
              </a:rPr>
              <a:t>5)</a:t>
            </a:r>
            <a:r>
              <a:rPr lang="en-GB" sz="2800" dirty="0">
                <a:sym typeface="Symbol" charset="0"/>
              </a:rPr>
              <a:t>	</a:t>
            </a:r>
          </a:p>
        </p:txBody>
      </p:sp>
      <p:sp>
        <p:nvSpPr>
          <p:cNvPr id="73735" name="Line 7"/>
          <p:cNvSpPr>
            <a:spLocks noChangeShapeType="1"/>
          </p:cNvSpPr>
          <p:nvPr/>
        </p:nvSpPr>
        <p:spPr bwMode="auto">
          <a:xfrm>
            <a:off x="5364163" y="1125538"/>
            <a:ext cx="769937" cy="74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736" name="Rectangle 8"/>
          <p:cNvSpPr>
            <a:spLocks noChangeArrowheads="1"/>
          </p:cNvSpPr>
          <p:nvPr/>
        </p:nvSpPr>
        <p:spPr bwMode="auto">
          <a:xfrm>
            <a:off x="5651500" y="637054"/>
            <a:ext cx="11012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2800" dirty="0">
                <a:solidFill>
                  <a:srgbClr val="FF0000"/>
                </a:solidFill>
                <a:effectLst>
                  <a:outerShdw blurRad="38100" dist="38100" dir="2700000" algn="tl">
                    <a:srgbClr val="DDDDDD"/>
                  </a:outerShdw>
                </a:effectLst>
                <a:sym typeface="Symbol" charset="0"/>
              </a:rPr>
              <a:t>14</a:t>
            </a:r>
            <a:r>
              <a:rPr lang="en-GB" sz="2800" dirty="0">
                <a:effectLst>
                  <a:outerShdw blurRad="38100" dist="38100" dir="2700000" algn="tl">
                    <a:srgbClr val="DDDDDD"/>
                  </a:outerShdw>
                </a:effectLst>
                <a:sym typeface="Symbol" charset="0"/>
              </a:rPr>
              <a:t> r </a:t>
            </a:r>
            <a:r>
              <a:rPr lang="en-GB" sz="2800" dirty="0">
                <a:solidFill>
                  <a:srgbClr val="0000FF"/>
                </a:solidFill>
                <a:effectLst>
                  <a:outerShdw blurRad="38100" dist="38100" dir="2700000" algn="tl">
                    <a:srgbClr val="DDDDDD"/>
                  </a:outerShdw>
                </a:effectLst>
                <a:sym typeface="Symbol" charset="0"/>
              </a:rPr>
              <a:t>2</a:t>
            </a:r>
          </a:p>
        </p:txBody>
      </p:sp>
      <p:sp>
        <p:nvSpPr>
          <p:cNvPr id="73737" name="Text Box 9"/>
          <p:cNvSpPr txBox="1">
            <a:spLocks noChangeArrowheads="1"/>
          </p:cNvSpPr>
          <p:nvPr/>
        </p:nvSpPr>
        <p:spPr bwMode="auto">
          <a:xfrm>
            <a:off x="2627313" y="4868863"/>
            <a:ext cx="37449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4000">
                <a:effectLst>
                  <a:outerShdw blurRad="38100" dist="38100" dir="2700000" algn="tl">
                    <a:srgbClr val="DDDDDD"/>
                  </a:outerShdw>
                </a:effectLst>
              </a:rPr>
              <a:t>5 ) 7  2</a:t>
            </a:r>
            <a:endParaRPr lang="en-GB" sz="4000"/>
          </a:p>
        </p:txBody>
      </p:sp>
      <p:sp>
        <p:nvSpPr>
          <p:cNvPr id="73738" name="Line 10"/>
          <p:cNvSpPr>
            <a:spLocks noChangeShapeType="1"/>
          </p:cNvSpPr>
          <p:nvPr/>
        </p:nvSpPr>
        <p:spPr bwMode="auto">
          <a:xfrm>
            <a:off x="3148983" y="4982832"/>
            <a:ext cx="20161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739" name="Text Box 11"/>
          <p:cNvSpPr txBox="1">
            <a:spLocks noChangeArrowheads="1"/>
          </p:cNvSpPr>
          <p:nvPr/>
        </p:nvSpPr>
        <p:spPr bwMode="auto">
          <a:xfrm>
            <a:off x="2627313" y="4149725"/>
            <a:ext cx="37449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4000">
                <a:effectLst>
                  <a:outerShdw blurRad="38100" dist="38100" dir="2700000" algn="tl">
                    <a:srgbClr val="DDDDDD"/>
                  </a:outerShdw>
                </a:effectLst>
              </a:rPr>
              <a:t>     </a:t>
            </a:r>
            <a:endParaRPr lang="en-GB" sz="4000"/>
          </a:p>
        </p:txBody>
      </p:sp>
      <p:sp>
        <p:nvSpPr>
          <p:cNvPr id="13" name="TextBox 12"/>
          <p:cNvSpPr txBox="1"/>
          <p:nvPr/>
        </p:nvSpPr>
        <p:spPr>
          <a:xfrm>
            <a:off x="821365" y="838194"/>
            <a:ext cx="4082907" cy="954107"/>
          </a:xfrm>
          <a:prstGeom prst="rect">
            <a:avLst/>
          </a:prstGeom>
          <a:noFill/>
        </p:spPr>
        <p:txBody>
          <a:bodyPr wrap="square" rtlCol="0">
            <a:spAutoFit/>
          </a:bodyPr>
          <a:lstStyle/>
          <a:p>
            <a:r>
              <a:rPr lang="en-US" sz="2800" u="sng" dirty="0" smtClean="0"/>
              <a:t>‘Chunking’ alongside formal ‘Bus Stop’ method</a:t>
            </a:r>
            <a:endParaRPr lang="en-US" sz="2800" u="sng" dirty="0"/>
          </a:p>
        </p:txBody>
      </p:sp>
    </p:spTree>
    <p:extLst>
      <p:ext uri="{BB962C8B-B14F-4D97-AF65-F5344CB8AC3E}">
        <p14:creationId xmlns:p14="http://schemas.microsoft.com/office/powerpoint/2010/main" val="9667830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xfrm>
            <a:off x="4643438" y="1052513"/>
            <a:ext cx="4054475" cy="5616575"/>
          </a:xfrm>
        </p:spPr>
        <p:txBody>
          <a:bodyPr/>
          <a:lstStyle/>
          <a:p>
            <a:pPr>
              <a:spcBef>
                <a:spcPts val="0"/>
              </a:spcBef>
              <a:buFontTx/>
              <a:buNone/>
            </a:pPr>
            <a:r>
              <a:rPr lang="en-GB" dirty="0">
                <a:sym typeface="Symbol" charset="0"/>
              </a:rPr>
              <a:t>	</a:t>
            </a:r>
            <a:r>
              <a:rPr lang="en-GB" dirty="0" smtClean="0">
                <a:sym typeface="Symbol" charset="0"/>
              </a:rPr>
              <a:t>         </a:t>
            </a:r>
            <a:r>
              <a:rPr lang="en-GB" sz="2800" dirty="0" smtClean="0">
                <a:sym typeface="Symbol" charset="0"/>
              </a:rPr>
              <a:t>72</a:t>
            </a:r>
            <a:endParaRPr lang="en-GB" sz="2800" dirty="0">
              <a:sym typeface="Symbol" charset="0"/>
            </a:endParaRPr>
          </a:p>
          <a:p>
            <a:pPr>
              <a:spcBef>
                <a:spcPts val="0"/>
              </a:spcBef>
              <a:buFontTx/>
              <a:buNone/>
            </a:pPr>
            <a:r>
              <a:rPr lang="en-GB" sz="2800" dirty="0">
                <a:sym typeface="Symbol" charset="0"/>
              </a:rPr>
              <a:t>	</a:t>
            </a:r>
            <a:r>
              <a:rPr lang="en-GB" sz="2800" dirty="0" smtClean="0">
                <a:sym typeface="Symbol" charset="0"/>
              </a:rPr>
              <a:t>      - 50    </a:t>
            </a:r>
            <a:r>
              <a:rPr lang="en-GB" sz="2800" dirty="0">
                <a:sym typeface="Symbol" charset="0"/>
              </a:rPr>
              <a:t>(</a:t>
            </a:r>
            <a:r>
              <a:rPr lang="en-GB" sz="2800" dirty="0">
                <a:solidFill>
                  <a:srgbClr val="FF0000"/>
                </a:solidFill>
                <a:sym typeface="Symbol" charset="0"/>
              </a:rPr>
              <a:t>10</a:t>
            </a:r>
            <a:r>
              <a:rPr lang="en-GB" sz="2800" dirty="0">
                <a:sym typeface="Symbol" charset="0"/>
              </a:rPr>
              <a:t> x 5)</a:t>
            </a:r>
          </a:p>
          <a:p>
            <a:pPr>
              <a:spcBef>
                <a:spcPts val="0"/>
              </a:spcBef>
              <a:buFontTx/>
              <a:buNone/>
            </a:pPr>
            <a:r>
              <a:rPr lang="en-GB" sz="2800" dirty="0">
                <a:sym typeface="Symbol" charset="0"/>
              </a:rPr>
              <a:t>	</a:t>
            </a:r>
            <a:r>
              <a:rPr lang="en-GB" sz="2800" dirty="0" smtClean="0">
                <a:sym typeface="Symbol" charset="0"/>
              </a:rPr>
              <a:t>        22</a:t>
            </a:r>
            <a:endParaRPr lang="en-GB" sz="2800" dirty="0">
              <a:sym typeface="Symbol" charset="0"/>
            </a:endParaRPr>
          </a:p>
          <a:p>
            <a:pPr>
              <a:spcBef>
                <a:spcPts val="0"/>
              </a:spcBef>
              <a:buFontTx/>
              <a:buNone/>
            </a:pPr>
            <a:r>
              <a:rPr lang="en-GB" sz="2800" dirty="0">
                <a:sym typeface="Symbol" charset="0"/>
              </a:rPr>
              <a:t>	</a:t>
            </a:r>
            <a:r>
              <a:rPr lang="en-GB" sz="2800" dirty="0" smtClean="0">
                <a:sym typeface="Symbol" charset="0"/>
              </a:rPr>
              <a:t>      - 20    (</a:t>
            </a:r>
            <a:r>
              <a:rPr lang="en-GB" sz="2800" dirty="0" smtClean="0">
                <a:solidFill>
                  <a:srgbClr val="FF0000"/>
                </a:solidFill>
                <a:sym typeface="Symbol" charset="0"/>
              </a:rPr>
              <a:t>4</a:t>
            </a:r>
            <a:r>
              <a:rPr lang="en-GB" sz="2800" dirty="0" smtClean="0">
                <a:sym typeface="Symbol" charset="0"/>
              </a:rPr>
              <a:t> </a:t>
            </a:r>
            <a:r>
              <a:rPr lang="en-GB" sz="2800" dirty="0">
                <a:sym typeface="Symbol" charset="0"/>
              </a:rPr>
              <a:t>x 5)</a:t>
            </a:r>
          </a:p>
          <a:p>
            <a:pPr>
              <a:spcBef>
                <a:spcPts val="0"/>
              </a:spcBef>
              <a:buFontTx/>
              <a:buNone/>
            </a:pPr>
            <a:r>
              <a:rPr lang="en-GB" sz="2800" dirty="0">
                <a:sym typeface="Symbol" charset="0"/>
              </a:rPr>
              <a:t>		  </a:t>
            </a:r>
            <a:r>
              <a:rPr lang="en-GB" sz="2800" dirty="0" smtClean="0">
                <a:sym typeface="Symbol" charset="0"/>
              </a:rPr>
              <a:t> </a:t>
            </a:r>
            <a:r>
              <a:rPr lang="en-GB" sz="2800" dirty="0" smtClean="0">
                <a:solidFill>
                  <a:srgbClr val="0000FF"/>
                </a:solidFill>
                <a:sym typeface="Symbol" charset="0"/>
              </a:rPr>
              <a:t>2</a:t>
            </a:r>
            <a:endParaRPr lang="en-GB" sz="2800" dirty="0">
              <a:solidFill>
                <a:srgbClr val="0000FF"/>
              </a:solidFill>
              <a:sym typeface="Symbol" charset="0"/>
            </a:endParaRPr>
          </a:p>
          <a:p>
            <a:pPr>
              <a:buFontTx/>
              <a:buNone/>
            </a:pP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p:txBody>
      </p:sp>
      <p:sp>
        <p:nvSpPr>
          <p:cNvPr id="73731" name="Line 3"/>
          <p:cNvSpPr>
            <a:spLocks noChangeShapeType="1"/>
          </p:cNvSpPr>
          <p:nvPr/>
        </p:nvSpPr>
        <p:spPr bwMode="auto">
          <a:xfrm>
            <a:off x="5364162" y="1919423"/>
            <a:ext cx="7699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732" name="Line 4"/>
          <p:cNvSpPr>
            <a:spLocks noChangeShapeType="1"/>
          </p:cNvSpPr>
          <p:nvPr/>
        </p:nvSpPr>
        <p:spPr bwMode="auto">
          <a:xfrm>
            <a:off x="5364162" y="2808532"/>
            <a:ext cx="7699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733" name="Text Box 5"/>
          <p:cNvSpPr txBox="1">
            <a:spLocks noChangeArrowheads="1"/>
          </p:cNvSpPr>
          <p:nvPr/>
        </p:nvSpPr>
        <p:spPr bwMode="auto">
          <a:xfrm>
            <a:off x="898526" y="3068638"/>
            <a:ext cx="37449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3600" dirty="0">
                <a:effectLst>
                  <a:outerShdw blurRad="38100" dist="38100" dir="2700000" algn="tl">
                    <a:srgbClr val="DDDDDD"/>
                  </a:outerShdw>
                </a:effectLst>
              </a:rPr>
              <a:t>72 </a:t>
            </a:r>
            <a:r>
              <a:rPr lang="en-GB" sz="3600" dirty="0">
                <a:effectLst>
                  <a:outerShdw blurRad="38100" dist="38100" dir="2700000" algn="tl">
                    <a:srgbClr val="DDDDDD"/>
                  </a:outerShdw>
                </a:effectLst>
                <a:sym typeface="Symbol" charset="0"/>
              </a:rPr>
              <a:t> 5 = 14 r 2</a:t>
            </a:r>
            <a:r>
              <a:rPr lang="en-GB" sz="3600" dirty="0"/>
              <a:t> </a:t>
            </a:r>
          </a:p>
        </p:txBody>
      </p:sp>
      <p:sp>
        <p:nvSpPr>
          <p:cNvPr id="73734" name="Rectangle 6"/>
          <p:cNvSpPr>
            <a:spLocks noChangeArrowheads="1"/>
          </p:cNvSpPr>
          <p:nvPr/>
        </p:nvSpPr>
        <p:spPr bwMode="auto">
          <a:xfrm>
            <a:off x="4124326" y="1027117"/>
            <a:ext cx="17272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pPr>
            <a:r>
              <a:rPr lang="en-GB" sz="2800" dirty="0">
                <a:sym typeface="Symbol" charset="0"/>
              </a:rPr>
              <a:t>		</a:t>
            </a:r>
            <a:r>
              <a:rPr lang="en-GB" sz="2800" dirty="0" smtClean="0">
                <a:sym typeface="Symbol" charset="0"/>
              </a:rPr>
              <a:t>5)</a:t>
            </a:r>
            <a:r>
              <a:rPr lang="en-GB" sz="2800" dirty="0">
                <a:sym typeface="Symbol" charset="0"/>
              </a:rPr>
              <a:t>	</a:t>
            </a:r>
          </a:p>
        </p:txBody>
      </p:sp>
      <p:sp>
        <p:nvSpPr>
          <p:cNvPr id="73735" name="Line 7"/>
          <p:cNvSpPr>
            <a:spLocks noChangeShapeType="1"/>
          </p:cNvSpPr>
          <p:nvPr/>
        </p:nvSpPr>
        <p:spPr bwMode="auto">
          <a:xfrm>
            <a:off x="5364163" y="1125538"/>
            <a:ext cx="769937" cy="74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736" name="Rectangle 8"/>
          <p:cNvSpPr>
            <a:spLocks noChangeArrowheads="1"/>
          </p:cNvSpPr>
          <p:nvPr/>
        </p:nvSpPr>
        <p:spPr bwMode="auto">
          <a:xfrm>
            <a:off x="5651500" y="637054"/>
            <a:ext cx="11012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2800" dirty="0">
                <a:solidFill>
                  <a:srgbClr val="FF0000"/>
                </a:solidFill>
                <a:effectLst>
                  <a:outerShdw blurRad="38100" dist="38100" dir="2700000" algn="tl">
                    <a:srgbClr val="DDDDDD"/>
                  </a:outerShdw>
                </a:effectLst>
                <a:sym typeface="Symbol" charset="0"/>
              </a:rPr>
              <a:t>14</a:t>
            </a:r>
            <a:r>
              <a:rPr lang="en-GB" sz="2800" dirty="0">
                <a:effectLst>
                  <a:outerShdw blurRad="38100" dist="38100" dir="2700000" algn="tl">
                    <a:srgbClr val="DDDDDD"/>
                  </a:outerShdw>
                </a:effectLst>
                <a:sym typeface="Symbol" charset="0"/>
              </a:rPr>
              <a:t> r </a:t>
            </a:r>
            <a:r>
              <a:rPr lang="en-GB" sz="2800" dirty="0">
                <a:solidFill>
                  <a:srgbClr val="0000FF"/>
                </a:solidFill>
                <a:effectLst>
                  <a:outerShdw blurRad="38100" dist="38100" dir="2700000" algn="tl">
                    <a:srgbClr val="DDDDDD"/>
                  </a:outerShdw>
                </a:effectLst>
                <a:sym typeface="Symbol" charset="0"/>
              </a:rPr>
              <a:t>2</a:t>
            </a:r>
          </a:p>
        </p:txBody>
      </p:sp>
      <p:sp>
        <p:nvSpPr>
          <p:cNvPr id="73737" name="Text Box 9"/>
          <p:cNvSpPr txBox="1">
            <a:spLocks noChangeArrowheads="1"/>
          </p:cNvSpPr>
          <p:nvPr/>
        </p:nvSpPr>
        <p:spPr bwMode="auto">
          <a:xfrm>
            <a:off x="2627313" y="4868863"/>
            <a:ext cx="37449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4000">
                <a:effectLst>
                  <a:outerShdw blurRad="38100" dist="38100" dir="2700000" algn="tl">
                    <a:srgbClr val="DDDDDD"/>
                  </a:outerShdw>
                </a:effectLst>
              </a:rPr>
              <a:t>5 ) 7  2</a:t>
            </a:r>
            <a:endParaRPr lang="en-GB" sz="4000"/>
          </a:p>
        </p:txBody>
      </p:sp>
      <p:sp>
        <p:nvSpPr>
          <p:cNvPr id="73738" name="Line 10"/>
          <p:cNvSpPr>
            <a:spLocks noChangeShapeType="1"/>
          </p:cNvSpPr>
          <p:nvPr/>
        </p:nvSpPr>
        <p:spPr bwMode="auto">
          <a:xfrm>
            <a:off x="3148983" y="4982832"/>
            <a:ext cx="20161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739" name="Text Box 11"/>
          <p:cNvSpPr txBox="1">
            <a:spLocks noChangeArrowheads="1"/>
          </p:cNvSpPr>
          <p:nvPr/>
        </p:nvSpPr>
        <p:spPr bwMode="auto">
          <a:xfrm>
            <a:off x="2627313" y="4149725"/>
            <a:ext cx="37449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4000">
                <a:effectLst>
                  <a:outerShdw blurRad="38100" dist="38100" dir="2700000" algn="tl">
                    <a:srgbClr val="DDDDDD"/>
                  </a:outerShdw>
                </a:effectLst>
              </a:rPr>
              <a:t>     </a:t>
            </a:r>
            <a:endParaRPr lang="en-GB" sz="4000"/>
          </a:p>
        </p:txBody>
      </p:sp>
      <p:sp>
        <p:nvSpPr>
          <p:cNvPr id="73740" name="AutoShape 12"/>
          <p:cNvSpPr>
            <a:spLocks noChangeArrowheads="1"/>
          </p:cNvSpPr>
          <p:nvPr/>
        </p:nvSpPr>
        <p:spPr bwMode="auto">
          <a:xfrm>
            <a:off x="5651500" y="4076700"/>
            <a:ext cx="3097213" cy="2016125"/>
          </a:xfrm>
          <a:prstGeom prst="cloudCallout">
            <a:avLst>
              <a:gd name="adj1" fmla="val -68606"/>
              <a:gd name="adj2" fmla="val 40944"/>
            </a:avLst>
          </a:prstGeom>
          <a:solidFill>
            <a:schemeClr val="accent2"/>
          </a:solidFill>
          <a:ln w="9525">
            <a:solidFill>
              <a:schemeClr val="tx1"/>
            </a:solidFill>
            <a:round/>
            <a:headEnd/>
            <a:tailEnd/>
          </a:ln>
          <a:effectLst/>
          <a:extLst/>
        </p:spPr>
        <p:txBody>
          <a:bodyPr/>
          <a:lstStyle/>
          <a:p>
            <a:pPr algn="ctr"/>
            <a:r>
              <a:rPr lang="en-GB" sz="2800" dirty="0"/>
              <a:t>10 lots of 5 are 50 and I have 20 left </a:t>
            </a:r>
          </a:p>
        </p:txBody>
      </p:sp>
    </p:spTree>
    <p:extLst>
      <p:ext uri="{BB962C8B-B14F-4D97-AF65-F5344CB8AC3E}">
        <p14:creationId xmlns:p14="http://schemas.microsoft.com/office/powerpoint/2010/main" val="19153083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xfrm>
            <a:off x="4643438" y="1052513"/>
            <a:ext cx="4054475" cy="5616575"/>
          </a:xfrm>
        </p:spPr>
        <p:txBody>
          <a:bodyPr/>
          <a:lstStyle/>
          <a:p>
            <a:pPr>
              <a:spcBef>
                <a:spcPts val="0"/>
              </a:spcBef>
              <a:buFontTx/>
              <a:buNone/>
            </a:pPr>
            <a:r>
              <a:rPr lang="en-GB" dirty="0">
                <a:sym typeface="Symbol" charset="0"/>
              </a:rPr>
              <a:t>	</a:t>
            </a:r>
            <a:r>
              <a:rPr lang="en-GB" dirty="0" smtClean="0">
                <a:sym typeface="Symbol" charset="0"/>
              </a:rPr>
              <a:t>         </a:t>
            </a:r>
            <a:r>
              <a:rPr lang="en-GB" sz="2800" dirty="0" smtClean="0">
                <a:sym typeface="Symbol" charset="0"/>
              </a:rPr>
              <a:t>72</a:t>
            </a:r>
            <a:endParaRPr lang="en-GB" sz="2800" dirty="0">
              <a:sym typeface="Symbol" charset="0"/>
            </a:endParaRPr>
          </a:p>
          <a:p>
            <a:pPr>
              <a:spcBef>
                <a:spcPts val="0"/>
              </a:spcBef>
              <a:buFontTx/>
              <a:buNone/>
            </a:pPr>
            <a:r>
              <a:rPr lang="en-GB" sz="2800" dirty="0">
                <a:sym typeface="Symbol" charset="0"/>
              </a:rPr>
              <a:t>	</a:t>
            </a:r>
            <a:r>
              <a:rPr lang="en-GB" sz="2800" dirty="0" smtClean="0">
                <a:sym typeface="Symbol" charset="0"/>
              </a:rPr>
              <a:t>      - 50    </a:t>
            </a:r>
            <a:r>
              <a:rPr lang="en-GB" sz="2800" dirty="0">
                <a:sym typeface="Symbol" charset="0"/>
              </a:rPr>
              <a:t>(</a:t>
            </a:r>
            <a:r>
              <a:rPr lang="en-GB" sz="2800" dirty="0">
                <a:solidFill>
                  <a:srgbClr val="FF0000"/>
                </a:solidFill>
                <a:sym typeface="Symbol" charset="0"/>
              </a:rPr>
              <a:t>10</a:t>
            </a:r>
            <a:r>
              <a:rPr lang="en-GB" sz="2800" dirty="0">
                <a:sym typeface="Symbol" charset="0"/>
              </a:rPr>
              <a:t> x 5)</a:t>
            </a:r>
          </a:p>
          <a:p>
            <a:pPr>
              <a:spcBef>
                <a:spcPts val="0"/>
              </a:spcBef>
              <a:buFontTx/>
              <a:buNone/>
            </a:pPr>
            <a:r>
              <a:rPr lang="en-GB" sz="2800" dirty="0">
                <a:sym typeface="Symbol" charset="0"/>
              </a:rPr>
              <a:t>	</a:t>
            </a:r>
            <a:r>
              <a:rPr lang="en-GB" sz="2800" dirty="0" smtClean="0">
                <a:sym typeface="Symbol" charset="0"/>
              </a:rPr>
              <a:t>        22</a:t>
            </a:r>
            <a:endParaRPr lang="en-GB" sz="2800" dirty="0">
              <a:sym typeface="Symbol" charset="0"/>
            </a:endParaRPr>
          </a:p>
          <a:p>
            <a:pPr>
              <a:spcBef>
                <a:spcPts val="0"/>
              </a:spcBef>
              <a:buFontTx/>
              <a:buNone/>
            </a:pPr>
            <a:r>
              <a:rPr lang="en-GB" sz="2800" dirty="0">
                <a:sym typeface="Symbol" charset="0"/>
              </a:rPr>
              <a:t>	</a:t>
            </a:r>
            <a:r>
              <a:rPr lang="en-GB" sz="2800" dirty="0" smtClean="0">
                <a:sym typeface="Symbol" charset="0"/>
              </a:rPr>
              <a:t>      - 20    (</a:t>
            </a:r>
            <a:r>
              <a:rPr lang="en-GB" sz="2800" dirty="0" smtClean="0">
                <a:solidFill>
                  <a:srgbClr val="FF0000"/>
                </a:solidFill>
                <a:sym typeface="Symbol" charset="0"/>
              </a:rPr>
              <a:t>4</a:t>
            </a:r>
            <a:r>
              <a:rPr lang="en-GB" sz="2800" dirty="0" smtClean="0">
                <a:sym typeface="Symbol" charset="0"/>
              </a:rPr>
              <a:t> </a:t>
            </a:r>
            <a:r>
              <a:rPr lang="en-GB" sz="2800" dirty="0">
                <a:sym typeface="Symbol" charset="0"/>
              </a:rPr>
              <a:t>x 5)</a:t>
            </a:r>
          </a:p>
          <a:p>
            <a:pPr>
              <a:spcBef>
                <a:spcPts val="0"/>
              </a:spcBef>
              <a:buFontTx/>
              <a:buNone/>
            </a:pPr>
            <a:r>
              <a:rPr lang="en-GB" sz="2800" dirty="0">
                <a:sym typeface="Symbol" charset="0"/>
              </a:rPr>
              <a:t>		  </a:t>
            </a:r>
            <a:r>
              <a:rPr lang="en-GB" sz="2800" dirty="0" smtClean="0">
                <a:sym typeface="Symbol" charset="0"/>
              </a:rPr>
              <a:t> </a:t>
            </a:r>
            <a:r>
              <a:rPr lang="en-GB" sz="2800" dirty="0" smtClean="0">
                <a:solidFill>
                  <a:srgbClr val="0000FF"/>
                </a:solidFill>
                <a:sym typeface="Symbol" charset="0"/>
              </a:rPr>
              <a:t>2</a:t>
            </a:r>
            <a:endParaRPr lang="en-GB" sz="2800" dirty="0">
              <a:solidFill>
                <a:srgbClr val="0000FF"/>
              </a:solidFill>
              <a:sym typeface="Symbol" charset="0"/>
            </a:endParaRPr>
          </a:p>
          <a:p>
            <a:pPr>
              <a:buFontTx/>
              <a:buNone/>
            </a:pP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p:txBody>
      </p:sp>
      <p:sp>
        <p:nvSpPr>
          <p:cNvPr id="73731" name="Line 3"/>
          <p:cNvSpPr>
            <a:spLocks noChangeShapeType="1"/>
          </p:cNvSpPr>
          <p:nvPr/>
        </p:nvSpPr>
        <p:spPr bwMode="auto">
          <a:xfrm>
            <a:off x="5364162" y="1919423"/>
            <a:ext cx="7699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732" name="Line 4"/>
          <p:cNvSpPr>
            <a:spLocks noChangeShapeType="1"/>
          </p:cNvSpPr>
          <p:nvPr/>
        </p:nvSpPr>
        <p:spPr bwMode="auto">
          <a:xfrm>
            <a:off x="5364162" y="2808532"/>
            <a:ext cx="7699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733" name="Text Box 5"/>
          <p:cNvSpPr txBox="1">
            <a:spLocks noChangeArrowheads="1"/>
          </p:cNvSpPr>
          <p:nvPr/>
        </p:nvSpPr>
        <p:spPr bwMode="auto">
          <a:xfrm>
            <a:off x="898526" y="3068638"/>
            <a:ext cx="37449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3600" dirty="0">
                <a:effectLst>
                  <a:outerShdw blurRad="38100" dist="38100" dir="2700000" algn="tl">
                    <a:srgbClr val="DDDDDD"/>
                  </a:outerShdw>
                </a:effectLst>
              </a:rPr>
              <a:t>72 </a:t>
            </a:r>
            <a:r>
              <a:rPr lang="en-GB" sz="3600" dirty="0">
                <a:effectLst>
                  <a:outerShdw blurRad="38100" dist="38100" dir="2700000" algn="tl">
                    <a:srgbClr val="DDDDDD"/>
                  </a:outerShdw>
                </a:effectLst>
                <a:sym typeface="Symbol" charset="0"/>
              </a:rPr>
              <a:t> 5 = 14 r 2</a:t>
            </a:r>
            <a:r>
              <a:rPr lang="en-GB" sz="3600" dirty="0"/>
              <a:t> </a:t>
            </a:r>
          </a:p>
        </p:txBody>
      </p:sp>
      <p:sp>
        <p:nvSpPr>
          <p:cNvPr id="73734" name="Rectangle 6"/>
          <p:cNvSpPr>
            <a:spLocks noChangeArrowheads="1"/>
          </p:cNvSpPr>
          <p:nvPr/>
        </p:nvSpPr>
        <p:spPr bwMode="auto">
          <a:xfrm>
            <a:off x="4124326" y="1027117"/>
            <a:ext cx="17272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pPr>
            <a:r>
              <a:rPr lang="en-GB" sz="2800" dirty="0">
                <a:sym typeface="Symbol" charset="0"/>
              </a:rPr>
              <a:t>		</a:t>
            </a:r>
            <a:r>
              <a:rPr lang="en-GB" sz="2800" dirty="0" smtClean="0">
                <a:sym typeface="Symbol" charset="0"/>
              </a:rPr>
              <a:t>5)</a:t>
            </a:r>
            <a:r>
              <a:rPr lang="en-GB" sz="2800" dirty="0">
                <a:sym typeface="Symbol" charset="0"/>
              </a:rPr>
              <a:t>	</a:t>
            </a:r>
          </a:p>
        </p:txBody>
      </p:sp>
      <p:sp>
        <p:nvSpPr>
          <p:cNvPr id="73735" name="Line 7"/>
          <p:cNvSpPr>
            <a:spLocks noChangeShapeType="1"/>
          </p:cNvSpPr>
          <p:nvPr/>
        </p:nvSpPr>
        <p:spPr bwMode="auto">
          <a:xfrm>
            <a:off x="5364163" y="1125538"/>
            <a:ext cx="769937" cy="74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736" name="Rectangle 8"/>
          <p:cNvSpPr>
            <a:spLocks noChangeArrowheads="1"/>
          </p:cNvSpPr>
          <p:nvPr/>
        </p:nvSpPr>
        <p:spPr bwMode="auto">
          <a:xfrm>
            <a:off x="5651500" y="637054"/>
            <a:ext cx="11012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2800" dirty="0">
                <a:solidFill>
                  <a:srgbClr val="FF0000"/>
                </a:solidFill>
                <a:effectLst>
                  <a:outerShdw blurRad="38100" dist="38100" dir="2700000" algn="tl">
                    <a:srgbClr val="DDDDDD"/>
                  </a:outerShdw>
                </a:effectLst>
                <a:sym typeface="Symbol" charset="0"/>
              </a:rPr>
              <a:t>14</a:t>
            </a:r>
            <a:r>
              <a:rPr lang="en-GB" sz="2800" dirty="0">
                <a:effectLst>
                  <a:outerShdw blurRad="38100" dist="38100" dir="2700000" algn="tl">
                    <a:srgbClr val="DDDDDD"/>
                  </a:outerShdw>
                </a:effectLst>
                <a:sym typeface="Symbol" charset="0"/>
              </a:rPr>
              <a:t> r </a:t>
            </a:r>
            <a:r>
              <a:rPr lang="en-GB" sz="2800" dirty="0">
                <a:solidFill>
                  <a:srgbClr val="0000FF"/>
                </a:solidFill>
                <a:effectLst>
                  <a:outerShdw blurRad="38100" dist="38100" dir="2700000" algn="tl">
                    <a:srgbClr val="DDDDDD"/>
                  </a:outerShdw>
                </a:effectLst>
                <a:sym typeface="Symbol" charset="0"/>
              </a:rPr>
              <a:t>2</a:t>
            </a:r>
          </a:p>
        </p:txBody>
      </p:sp>
      <p:sp>
        <p:nvSpPr>
          <p:cNvPr id="73737" name="Text Box 9"/>
          <p:cNvSpPr txBox="1">
            <a:spLocks noChangeArrowheads="1"/>
          </p:cNvSpPr>
          <p:nvPr/>
        </p:nvSpPr>
        <p:spPr bwMode="auto">
          <a:xfrm>
            <a:off x="2627313" y="4868863"/>
            <a:ext cx="37449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4000">
                <a:effectLst>
                  <a:outerShdw blurRad="38100" dist="38100" dir="2700000" algn="tl">
                    <a:srgbClr val="DDDDDD"/>
                  </a:outerShdw>
                </a:effectLst>
              </a:rPr>
              <a:t>5 ) 7  2</a:t>
            </a:r>
            <a:endParaRPr lang="en-GB" sz="4000"/>
          </a:p>
        </p:txBody>
      </p:sp>
      <p:sp>
        <p:nvSpPr>
          <p:cNvPr id="73738" name="Line 10"/>
          <p:cNvSpPr>
            <a:spLocks noChangeShapeType="1"/>
          </p:cNvSpPr>
          <p:nvPr/>
        </p:nvSpPr>
        <p:spPr bwMode="auto">
          <a:xfrm>
            <a:off x="3148983" y="4982832"/>
            <a:ext cx="20161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739" name="Text Box 11"/>
          <p:cNvSpPr txBox="1">
            <a:spLocks noChangeArrowheads="1"/>
          </p:cNvSpPr>
          <p:nvPr/>
        </p:nvSpPr>
        <p:spPr bwMode="auto">
          <a:xfrm>
            <a:off x="2627313" y="4149725"/>
            <a:ext cx="37449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4000">
                <a:effectLst>
                  <a:outerShdw blurRad="38100" dist="38100" dir="2700000" algn="tl">
                    <a:srgbClr val="DDDDDD"/>
                  </a:outerShdw>
                </a:effectLst>
              </a:rPr>
              <a:t>     </a:t>
            </a:r>
            <a:endParaRPr lang="en-GB" sz="4000"/>
          </a:p>
        </p:txBody>
      </p:sp>
      <p:sp>
        <p:nvSpPr>
          <p:cNvPr id="73740" name="AutoShape 12"/>
          <p:cNvSpPr>
            <a:spLocks noChangeArrowheads="1"/>
          </p:cNvSpPr>
          <p:nvPr/>
        </p:nvSpPr>
        <p:spPr bwMode="auto">
          <a:xfrm>
            <a:off x="5651500" y="4076700"/>
            <a:ext cx="3097213" cy="2016125"/>
          </a:xfrm>
          <a:prstGeom prst="cloudCallout">
            <a:avLst>
              <a:gd name="adj1" fmla="val -68606"/>
              <a:gd name="adj2" fmla="val 40944"/>
            </a:avLst>
          </a:prstGeom>
          <a:solidFill>
            <a:schemeClr val="accent2"/>
          </a:solidFill>
          <a:ln w="9525">
            <a:solidFill>
              <a:schemeClr val="tx1"/>
            </a:solidFill>
            <a:round/>
            <a:headEnd/>
            <a:tailEnd/>
          </a:ln>
          <a:effectLst/>
          <a:extLst/>
        </p:spPr>
        <p:txBody>
          <a:bodyPr/>
          <a:lstStyle/>
          <a:p>
            <a:pPr algn="ctr"/>
            <a:r>
              <a:rPr lang="en-GB" sz="2800" dirty="0"/>
              <a:t>10 lots of 5 are 50 and I have 20 left </a:t>
            </a:r>
          </a:p>
        </p:txBody>
      </p:sp>
      <p:sp>
        <p:nvSpPr>
          <p:cNvPr id="73741" name="Text Box 13"/>
          <p:cNvSpPr txBox="1">
            <a:spLocks noChangeArrowheads="1"/>
          </p:cNvSpPr>
          <p:nvPr/>
        </p:nvSpPr>
        <p:spPr bwMode="auto">
          <a:xfrm>
            <a:off x="2770982" y="4286442"/>
            <a:ext cx="37449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4000" dirty="0">
                <a:effectLst>
                  <a:outerShdw blurRad="38100" dist="38100" dir="2700000" algn="tl">
                    <a:srgbClr val="DDDDDD"/>
                  </a:outerShdw>
                </a:effectLst>
              </a:rPr>
              <a:t>    </a:t>
            </a:r>
            <a:r>
              <a:rPr lang="en-GB" sz="4000" dirty="0" smtClean="0">
                <a:effectLst>
                  <a:outerShdw blurRad="38100" dist="38100" dir="2700000" algn="tl">
                    <a:srgbClr val="DDDDDD"/>
                  </a:outerShdw>
                </a:effectLst>
              </a:rPr>
              <a:t>1</a:t>
            </a:r>
            <a:endParaRPr lang="en-GB" sz="4000" dirty="0"/>
          </a:p>
        </p:txBody>
      </p:sp>
    </p:spTree>
    <p:extLst>
      <p:ext uri="{BB962C8B-B14F-4D97-AF65-F5344CB8AC3E}">
        <p14:creationId xmlns:p14="http://schemas.microsoft.com/office/powerpoint/2010/main" val="28951282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xfrm>
            <a:off x="4643438" y="1052513"/>
            <a:ext cx="4054475" cy="5616575"/>
          </a:xfrm>
        </p:spPr>
        <p:txBody>
          <a:bodyPr/>
          <a:lstStyle/>
          <a:p>
            <a:pPr>
              <a:spcBef>
                <a:spcPts val="0"/>
              </a:spcBef>
              <a:buFontTx/>
              <a:buNone/>
            </a:pPr>
            <a:r>
              <a:rPr lang="en-GB" dirty="0">
                <a:sym typeface="Symbol" charset="0"/>
              </a:rPr>
              <a:t>	</a:t>
            </a:r>
            <a:r>
              <a:rPr lang="en-GB" dirty="0" smtClean="0">
                <a:sym typeface="Symbol" charset="0"/>
              </a:rPr>
              <a:t>         </a:t>
            </a:r>
            <a:r>
              <a:rPr lang="en-GB" sz="2800" dirty="0" smtClean="0">
                <a:sym typeface="Symbol" charset="0"/>
              </a:rPr>
              <a:t>72</a:t>
            </a:r>
            <a:endParaRPr lang="en-GB" sz="2800" dirty="0">
              <a:sym typeface="Symbol" charset="0"/>
            </a:endParaRPr>
          </a:p>
          <a:p>
            <a:pPr>
              <a:spcBef>
                <a:spcPts val="0"/>
              </a:spcBef>
              <a:buFontTx/>
              <a:buNone/>
            </a:pPr>
            <a:r>
              <a:rPr lang="en-GB" sz="2800" dirty="0">
                <a:sym typeface="Symbol" charset="0"/>
              </a:rPr>
              <a:t>	</a:t>
            </a:r>
            <a:r>
              <a:rPr lang="en-GB" sz="2800" dirty="0" smtClean="0">
                <a:sym typeface="Symbol" charset="0"/>
              </a:rPr>
              <a:t>      - 50    </a:t>
            </a:r>
            <a:r>
              <a:rPr lang="en-GB" sz="2800" dirty="0">
                <a:sym typeface="Symbol" charset="0"/>
              </a:rPr>
              <a:t>(</a:t>
            </a:r>
            <a:r>
              <a:rPr lang="en-GB" sz="2800" dirty="0">
                <a:solidFill>
                  <a:srgbClr val="FF0000"/>
                </a:solidFill>
                <a:sym typeface="Symbol" charset="0"/>
              </a:rPr>
              <a:t>10</a:t>
            </a:r>
            <a:r>
              <a:rPr lang="en-GB" sz="2800" dirty="0">
                <a:sym typeface="Symbol" charset="0"/>
              </a:rPr>
              <a:t> x 5)</a:t>
            </a:r>
          </a:p>
          <a:p>
            <a:pPr>
              <a:spcBef>
                <a:spcPts val="0"/>
              </a:spcBef>
              <a:buFontTx/>
              <a:buNone/>
            </a:pPr>
            <a:r>
              <a:rPr lang="en-GB" sz="2800" dirty="0">
                <a:sym typeface="Symbol" charset="0"/>
              </a:rPr>
              <a:t>	</a:t>
            </a:r>
            <a:r>
              <a:rPr lang="en-GB" sz="2800" dirty="0" smtClean="0">
                <a:sym typeface="Symbol" charset="0"/>
              </a:rPr>
              <a:t>        22</a:t>
            </a:r>
            <a:endParaRPr lang="en-GB" sz="2800" dirty="0">
              <a:sym typeface="Symbol" charset="0"/>
            </a:endParaRPr>
          </a:p>
          <a:p>
            <a:pPr>
              <a:spcBef>
                <a:spcPts val="0"/>
              </a:spcBef>
              <a:buFontTx/>
              <a:buNone/>
            </a:pPr>
            <a:r>
              <a:rPr lang="en-GB" sz="2800" dirty="0">
                <a:sym typeface="Symbol" charset="0"/>
              </a:rPr>
              <a:t>	</a:t>
            </a:r>
            <a:r>
              <a:rPr lang="en-GB" sz="2800" dirty="0" smtClean="0">
                <a:sym typeface="Symbol" charset="0"/>
              </a:rPr>
              <a:t>      - 20    (</a:t>
            </a:r>
            <a:r>
              <a:rPr lang="en-GB" sz="2800" dirty="0" smtClean="0">
                <a:solidFill>
                  <a:srgbClr val="FF0000"/>
                </a:solidFill>
                <a:sym typeface="Symbol" charset="0"/>
              </a:rPr>
              <a:t>4</a:t>
            </a:r>
            <a:r>
              <a:rPr lang="en-GB" sz="2800" dirty="0" smtClean="0">
                <a:sym typeface="Symbol" charset="0"/>
              </a:rPr>
              <a:t> </a:t>
            </a:r>
            <a:r>
              <a:rPr lang="en-GB" sz="2800" dirty="0">
                <a:sym typeface="Symbol" charset="0"/>
              </a:rPr>
              <a:t>x 5)</a:t>
            </a:r>
          </a:p>
          <a:p>
            <a:pPr>
              <a:spcBef>
                <a:spcPts val="0"/>
              </a:spcBef>
              <a:buFontTx/>
              <a:buNone/>
            </a:pPr>
            <a:r>
              <a:rPr lang="en-GB" sz="2800" dirty="0">
                <a:sym typeface="Symbol" charset="0"/>
              </a:rPr>
              <a:t>		  </a:t>
            </a:r>
            <a:r>
              <a:rPr lang="en-GB" sz="2800" dirty="0" smtClean="0">
                <a:sym typeface="Symbol" charset="0"/>
              </a:rPr>
              <a:t> </a:t>
            </a:r>
            <a:r>
              <a:rPr lang="en-GB" sz="2800" dirty="0" smtClean="0">
                <a:solidFill>
                  <a:srgbClr val="0000FF"/>
                </a:solidFill>
                <a:sym typeface="Symbol" charset="0"/>
              </a:rPr>
              <a:t>2</a:t>
            </a:r>
            <a:endParaRPr lang="en-GB" sz="2800" dirty="0">
              <a:solidFill>
                <a:srgbClr val="0000FF"/>
              </a:solidFill>
              <a:sym typeface="Symbol" charset="0"/>
            </a:endParaRPr>
          </a:p>
          <a:p>
            <a:pPr>
              <a:buFontTx/>
              <a:buNone/>
            </a:pP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p:txBody>
      </p:sp>
      <p:sp>
        <p:nvSpPr>
          <p:cNvPr id="73731" name="Line 3"/>
          <p:cNvSpPr>
            <a:spLocks noChangeShapeType="1"/>
          </p:cNvSpPr>
          <p:nvPr/>
        </p:nvSpPr>
        <p:spPr bwMode="auto">
          <a:xfrm>
            <a:off x="5364162" y="1919423"/>
            <a:ext cx="7699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732" name="Line 4"/>
          <p:cNvSpPr>
            <a:spLocks noChangeShapeType="1"/>
          </p:cNvSpPr>
          <p:nvPr/>
        </p:nvSpPr>
        <p:spPr bwMode="auto">
          <a:xfrm>
            <a:off x="5364162" y="2808532"/>
            <a:ext cx="7699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733" name="Text Box 5"/>
          <p:cNvSpPr txBox="1">
            <a:spLocks noChangeArrowheads="1"/>
          </p:cNvSpPr>
          <p:nvPr/>
        </p:nvSpPr>
        <p:spPr bwMode="auto">
          <a:xfrm>
            <a:off x="898526" y="3068638"/>
            <a:ext cx="37449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3600" dirty="0">
                <a:effectLst>
                  <a:outerShdw blurRad="38100" dist="38100" dir="2700000" algn="tl">
                    <a:srgbClr val="DDDDDD"/>
                  </a:outerShdw>
                </a:effectLst>
              </a:rPr>
              <a:t>72 </a:t>
            </a:r>
            <a:r>
              <a:rPr lang="en-GB" sz="3600" dirty="0">
                <a:effectLst>
                  <a:outerShdw blurRad="38100" dist="38100" dir="2700000" algn="tl">
                    <a:srgbClr val="DDDDDD"/>
                  </a:outerShdw>
                </a:effectLst>
                <a:sym typeface="Symbol" charset="0"/>
              </a:rPr>
              <a:t> 5 = 14 r 2</a:t>
            </a:r>
            <a:r>
              <a:rPr lang="en-GB" sz="3600" dirty="0"/>
              <a:t> </a:t>
            </a:r>
          </a:p>
        </p:txBody>
      </p:sp>
      <p:sp>
        <p:nvSpPr>
          <p:cNvPr id="73734" name="Rectangle 6"/>
          <p:cNvSpPr>
            <a:spLocks noChangeArrowheads="1"/>
          </p:cNvSpPr>
          <p:nvPr/>
        </p:nvSpPr>
        <p:spPr bwMode="auto">
          <a:xfrm>
            <a:off x="4124326" y="1027117"/>
            <a:ext cx="17272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pPr>
            <a:r>
              <a:rPr lang="en-GB" sz="2800" dirty="0">
                <a:sym typeface="Symbol" charset="0"/>
              </a:rPr>
              <a:t>		</a:t>
            </a:r>
            <a:r>
              <a:rPr lang="en-GB" sz="2800" dirty="0" smtClean="0">
                <a:sym typeface="Symbol" charset="0"/>
              </a:rPr>
              <a:t>5)</a:t>
            </a:r>
            <a:r>
              <a:rPr lang="en-GB" sz="2800" dirty="0">
                <a:sym typeface="Symbol" charset="0"/>
              </a:rPr>
              <a:t>	</a:t>
            </a:r>
          </a:p>
        </p:txBody>
      </p:sp>
      <p:sp>
        <p:nvSpPr>
          <p:cNvPr id="73735" name="Line 7"/>
          <p:cNvSpPr>
            <a:spLocks noChangeShapeType="1"/>
          </p:cNvSpPr>
          <p:nvPr/>
        </p:nvSpPr>
        <p:spPr bwMode="auto">
          <a:xfrm>
            <a:off x="5364163" y="1125538"/>
            <a:ext cx="769937" cy="74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736" name="Rectangle 8"/>
          <p:cNvSpPr>
            <a:spLocks noChangeArrowheads="1"/>
          </p:cNvSpPr>
          <p:nvPr/>
        </p:nvSpPr>
        <p:spPr bwMode="auto">
          <a:xfrm>
            <a:off x="5651500" y="637054"/>
            <a:ext cx="11012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2800" dirty="0">
                <a:solidFill>
                  <a:srgbClr val="FF0000"/>
                </a:solidFill>
                <a:effectLst>
                  <a:outerShdw blurRad="38100" dist="38100" dir="2700000" algn="tl">
                    <a:srgbClr val="DDDDDD"/>
                  </a:outerShdw>
                </a:effectLst>
                <a:sym typeface="Symbol" charset="0"/>
              </a:rPr>
              <a:t>14</a:t>
            </a:r>
            <a:r>
              <a:rPr lang="en-GB" sz="2800" dirty="0">
                <a:effectLst>
                  <a:outerShdw blurRad="38100" dist="38100" dir="2700000" algn="tl">
                    <a:srgbClr val="DDDDDD"/>
                  </a:outerShdw>
                </a:effectLst>
                <a:sym typeface="Symbol" charset="0"/>
              </a:rPr>
              <a:t> r </a:t>
            </a:r>
            <a:r>
              <a:rPr lang="en-GB" sz="2800" dirty="0">
                <a:solidFill>
                  <a:srgbClr val="0000FF"/>
                </a:solidFill>
                <a:effectLst>
                  <a:outerShdw blurRad="38100" dist="38100" dir="2700000" algn="tl">
                    <a:srgbClr val="DDDDDD"/>
                  </a:outerShdw>
                </a:effectLst>
                <a:sym typeface="Symbol" charset="0"/>
              </a:rPr>
              <a:t>2</a:t>
            </a:r>
          </a:p>
        </p:txBody>
      </p:sp>
      <p:sp>
        <p:nvSpPr>
          <p:cNvPr id="73737" name="Text Box 9"/>
          <p:cNvSpPr txBox="1">
            <a:spLocks noChangeArrowheads="1"/>
          </p:cNvSpPr>
          <p:nvPr/>
        </p:nvSpPr>
        <p:spPr bwMode="auto">
          <a:xfrm>
            <a:off x="2627313" y="4868863"/>
            <a:ext cx="37449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4000">
                <a:effectLst>
                  <a:outerShdw blurRad="38100" dist="38100" dir="2700000" algn="tl">
                    <a:srgbClr val="DDDDDD"/>
                  </a:outerShdw>
                </a:effectLst>
              </a:rPr>
              <a:t>5 ) 7  2</a:t>
            </a:r>
            <a:endParaRPr lang="en-GB" sz="4000"/>
          </a:p>
        </p:txBody>
      </p:sp>
      <p:sp>
        <p:nvSpPr>
          <p:cNvPr id="73738" name="Line 10"/>
          <p:cNvSpPr>
            <a:spLocks noChangeShapeType="1"/>
          </p:cNvSpPr>
          <p:nvPr/>
        </p:nvSpPr>
        <p:spPr bwMode="auto">
          <a:xfrm>
            <a:off x="3148983" y="4982832"/>
            <a:ext cx="20161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739" name="Text Box 11"/>
          <p:cNvSpPr txBox="1">
            <a:spLocks noChangeArrowheads="1"/>
          </p:cNvSpPr>
          <p:nvPr/>
        </p:nvSpPr>
        <p:spPr bwMode="auto">
          <a:xfrm>
            <a:off x="2627313" y="4149725"/>
            <a:ext cx="37449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4000">
                <a:effectLst>
                  <a:outerShdw blurRad="38100" dist="38100" dir="2700000" algn="tl">
                    <a:srgbClr val="DDDDDD"/>
                  </a:outerShdw>
                </a:effectLst>
              </a:rPr>
              <a:t>     </a:t>
            </a:r>
            <a:endParaRPr lang="en-GB" sz="4000"/>
          </a:p>
        </p:txBody>
      </p:sp>
      <p:sp>
        <p:nvSpPr>
          <p:cNvPr id="73740" name="AutoShape 12"/>
          <p:cNvSpPr>
            <a:spLocks noChangeArrowheads="1"/>
          </p:cNvSpPr>
          <p:nvPr/>
        </p:nvSpPr>
        <p:spPr bwMode="auto">
          <a:xfrm>
            <a:off x="5651500" y="4076700"/>
            <a:ext cx="3097213" cy="2016125"/>
          </a:xfrm>
          <a:prstGeom prst="cloudCallout">
            <a:avLst>
              <a:gd name="adj1" fmla="val -68606"/>
              <a:gd name="adj2" fmla="val 40944"/>
            </a:avLst>
          </a:prstGeom>
          <a:solidFill>
            <a:schemeClr val="accent2"/>
          </a:solidFill>
          <a:ln w="9525">
            <a:solidFill>
              <a:schemeClr val="tx1"/>
            </a:solidFill>
            <a:round/>
            <a:headEnd/>
            <a:tailEnd/>
          </a:ln>
          <a:effectLst/>
          <a:extLst/>
        </p:spPr>
        <p:txBody>
          <a:bodyPr/>
          <a:lstStyle/>
          <a:p>
            <a:pPr algn="ctr"/>
            <a:r>
              <a:rPr lang="en-GB" sz="2800" dirty="0"/>
              <a:t>10 lots of 5 are 50 and I have 20 </a:t>
            </a:r>
            <a:r>
              <a:rPr lang="en-GB" sz="2800" dirty="0" smtClean="0"/>
              <a:t>left</a:t>
            </a:r>
            <a:endParaRPr lang="en-GB" sz="2800" dirty="0"/>
          </a:p>
        </p:txBody>
      </p:sp>
      <p:sp>
        <p:nvSpPr>
          <p:cNvPr id="73741" name="Text Box 13"/>
          <p:cNvSpPr txBox="1">
            <a:spLocks noChangeArrowheads="1"/>
          </p:cNvSpPr>
          <p:nvPr/>
        </p:nvSpPr>
        <p:spPr bwMode="auto">
          <a:xfrm>
            <a:off x="2770982" y="4285396"/>
            <a:ext cx="37449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4000" dirty="0">
                <a:effectLst>
                  <a:outerShdw blurRad="38100" dist="38100" dir="2700000" algn="tl">
                    <a:srgbClr val="DDDDDD"/>
                  </a:outerShdw>
                </a:effectLst>
              </a:rPr>
              <a:t>    </a:t>
            </a:r>
            <a:r>
              <a:rPr lang="en-GB" sz="4000" dirty="0" smtClean="0">
                <a:effectLst>
                  <a:outerShdw blurRad="38100" dist="38100" dir="2700000" algn="tl">
                    <a:srgbClr val="DDDDDD"/>
                  </a:outerShdw>
                </a:effectLst>
              </a:rPr>
              <a:t>1</a:t>
            </a:r>
            <a:endParaRPr lang="en-GB" sz="4000" dirty="0"/>
          </a:p>
        </p:txBody>
      </p:sp>
      <p:sp>
        <p:nvSpPr>
          <p:cNvPr id="73742" name="Text Box 14"/>
          <p:cNvSpPr txBox="1">
            <a:spLocks noChangeArrowheads="1"/>
          </p:cNvSpPr>
          <p:nvPr/>
        </p:nvSpPr>
        <p:spPr bwMode="auto">
          <a:xfrm>
            <a:off x="3707607" y="4914106"/>
            <a:ext cx="792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2000"/>
              <a:t>2</a:t>
            </a:r>
          </a:p>
        </p:txBody>
      </p:sp>
    </p:spTree>
    <p:extLst>
      <p:ext uri="{BB962C8B-B14F-4D97-AF65-F5344CB8AC3E}">
        <p14:creationId xmlns:p14="http://schemas.microsoft.com/office/powerpoint/2010/main" val="35954417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xfrm>
            <a:off x="4643438" y="1052513"/>
            <a:ext cx="4054475" cy="5616575"/>
          </a:xfrm>
        </p:spPr>
        <p:txBody>
          <a:bodyPr/>
          <a:lstStyle/>
          <a:p>
            <a:pPr>
              <a:spcBef>
                <a:spcPts val="0"/>
              </a:spcBef>
              <a:buFontTx/>
              <a:buNone/>
            </a:pPr>
            <a:r>
              <a:rPr lang="en-GB" dirty="0">
                <a:sym typeface="Symbol" charset="0"/>
              </a:rPr>
              <a:t>	</a:t>
            </a:r>
            <a:r>
              <a:rPr lang="en-GB" dirty="0" smtClean="0">
                <a:sym typeface="Symbol" charset="0"/>
              </a:rPr>
              <a:t>         </a:t>
            </a:r>
            <a:r>
              <a:rPr lang="en-GB" sz="2800" dirty="0" smtClean="0">
                <a:sym typeface="Symbol" charset="0"/>
              </a:rPr>
              <a:t>72</a:t>
            </a:r>
            <a:endParaRPr lang="en-GB" sz="2800" dirty="0">
              <a:sym typeface="Symbol" charset="0"/>
            </a:endParaRPr>
          </a:p>
          <a:p>
            <a:pPr>
              <a:spcBef>
                <a:spcPts val="0"/>
              </a:spcBef>
              <a:buFontTx/>
              <a:buNone/>
            </a:pPr>
            <a:r>
              <a:rPr lang="en-GB" sz="2800" dirty="0">
                <a:sym typeface="Symbol" charset="0"/>
              </a:rPr>
              <a:t>	</a:t>
            </a:r>
            <a:r>
              <a:rPr lang="en-GB" sz="2800" dirty="0" smtClean="0">
                <a:sym typeface="Symbol" charset="0"/>
              </a:rPr>
              <a:t>      - 50    </a:t>
            </a:r>
            <a:r>
              <a:rPr lang="en-GB" sz="2800" dirty="0">
                <a:sym typeface="Symbol" charset="0"/>
              </a:rPr>
              <a:t>(</a:t>
            </a:r>
            <a:r>
              <a:rPr lang="en-GB" sz="2800" dirty="0">
                <a:solidFill>
                  <a:srgbClr val="FF0000"/>
                </a:solidFill>
                <a:sym typeface="Symbol" charset="0"/>
              </a:rPr>
              <a:t>10</a:t>
            </a:r>
            <a:r>
              <a:rPr lang="en-GB" sz="2800" dirty="0">
                <a:sym typeface="Symbol" charset="0"/>
              </a:rPr>
              <a:t> x 5)</a:t>
            </a:r>
          </a:p>
          <a:p>
            <a:pPr>
              <a:spcBef>
                <a:spcPts val="0"/>
              </a:spcBef>
              <a:buFontTx/>
              <a:buNone/>
            </a:pPr>
            <a:r>
              <a:rPr lang="en-GB" sz="2800" dirty="0">
                <a:sym typeface="Symbol" charset="0"/>
              </a:rPr>
              <a:t>	</a:t>
            </a:r>
            <a:r>
              <a:rPr lang="en-GB" sz="2800" dirty="0" smtClean="0">
                <a:sym typeface="Symbol" charset="0"/>
              </a:rPr>
              <a:t>        22</a:t>
            </a:r>
            <a:endParaRPr lang="en-GB" sz="2800" dirty="0">
              <a:sym typeface="Symbol" charset="0"/>
            </a:endParaRPr>
          </a:p>
          <a:p>
            <a:pPr>
              <a:spcBef>
                <a:spcPts val="0"/>
              </a:spcBef>
              <a:buFontTx/>
              <a:buNone/>
            </a:pPr>
            <a:r>
              <a:rPr lang="en-GB" sz="2800" dirty="0">
                <a:sym typeface="Symbol" charset="0"/>
              </a:rPr>
              <a:t>	</a:t>
            </a:r>
            <a:r>
              <a:rPr lang="en-GB" sz="2800" dirty="0" smtClean="0">
                <a:sym typeface="Symbol" charset="0"/>
              </a:rPr>
              <a:t>      - 20    (</a:t>
            </a:r>
            <a:r>
              <a:rPr lang="en-GB" sz="2800" dirty="0" smtClean="0">
                <a:solidFill>
                  <a:srgbClr val="FF0000"/>
                </a:solidFill>
                <a:sym typeface="Symbol" charset="0"/>
              </a:rPr>
              <a:t>4</a:t>
            </a:r>
            <a:r>
              <a:rPr lang="en-GB" sz="2800" dirty="0" smtClean="0">
                <a:sym typeface="Symbol" charset="0"/>
              </a:rPr>
              <a:t> </a:t>
            </a:r>
            <a:r>
              <a:rPr lang="en-GB" sz="2800" dirty="0">
                <a:sym typeface="Symbol" charset="0"/>
              </a:rPr>
              <a:t>x 5)</a:t>
            </a:r>
          </a:p>
          <a:p>
            <a:pPr>
              <a:spcBef>
                <a:spcPts val="0"/>
              </a:spcBef>
              <a:buFontTx/>
              <a:buNone/>
            </a:pPr>
            <a:r>
              <a:rPr lang="en-GB" sz="2800" dirty="0">
                <a:sym typeface="Symbol" charset="0"/>
              </a:rPr>
              <a:t>		  </a:t>
            </a:r>
            <a:r>
              <a:rPr lang="en-GB" sz="2800" dirty="0" smtClean="0">
                <a:sym typeface="Symbol" charset="0"/>
              </a:rPr>
              <a:t> </a:t>
            </a:r>
            <a:r>
              <a:rPr lang="en-GB" sz="2800" dirty="0" smtClean="0">
                <a:solidFill>
                  <a:srgbClr val="0000FF"/>
                </a:solidFill>
                <a:sym typeface="Symbol" charset="0"/>
              </a:rPr>
              <a:t>2</a:t>
            </a:r>
            <a:endParaRPr lang="en-GB" sz="2800" dirty="0">
              <a:solidFill>
                <a:srgbClr val="0000FF"/>
              </a:solidFill>
              <a:sym typeface="Symbol" charset="0"/>
            </a:endParaRPr>
          </a:p>
          <a:p>
            <a:pPr>
              <a:buFontTx/>
              <a:buNone/>
            </a:pP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a:p>
            <a:pPr>
              <a:buFontTx/>
              <a:buNone/>
            </a:pPr>
            <a:endParaRPr lang="en-GB" dirty="0">
              <a:sym typeface="Symbol" charset="0"/>
            </a:endParaRPr>
          </a:p>
        </p:txBody>
      </p:sp>
      <p:sp>
        <p:nvSpPr>
          <p:cNvPr id="73731" name="Line 3"/>
          <p:cNvSpPr>
            <a:spLocks noChangeShapeType="1"/>
          </p:cNvSpPr>
          <p:nvPr/>
        </p:nvSpPr>
        <p:spPr bwMode="auto">
          <a:xfrm>
            <a:off x="5364162" y="1919423"/>
            <a:ext cx="7699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732" name="Line 4"/>
          <p:cNvSpPr>
            <a:spLocks noChangeShapeType="1"/>
          </p:cNvSpPr>
          <p:nvPr/>
        </p:nvSpPr>
        <p:spPr bwMode="auto">
          <a:xfrm>
            <a:off x="5364162" y="2808532"/>
            <a:ext cx="7699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733" name="Text Box 5"/>
          <p:cNvSpPr txBox="1">
            <a:spLocks noChangeArrowheads="1"/>
          </p:cNvSpPr>
          <p:nvPr/>
        </p:nvSpPr>
        <p:spPr bwMode="auto">
          <a:xfrm>
            <a:off x="898526" y="3068638"/>
            <a:ext cx="37449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3600" dirty="0">
                <a:effectLst>
                  <a:outerShdw blurRad="38100" dist="38100" dir="2700000" algn="tl">
                    <a:srgbClr val="DDDDDD"/>
                  </a:outerShdw>
                </a:effectLst>
              </a:rPr>
              <a:t>72 </a:t>
            </a:r>
            <a:r>
              <a:rPr lang="en-GB" sz="3600" dirty="0">
                <a:effectLst>
                  <a:outerShdw blurRad="38100" dist="38100" dir="2700000" algn="tl">
                    <a:srgbClr val="DDDDDD"/>
                  </a:outerShdw>
                </a:effectLst>
                <a:sym typeface="Symbol" charset="0"/>
              </a:rPr>
              <a:t> 5 = 14 r 2</a:t>
            </a:r>
            <a:r>
              <a:rPr lang="en-GB" sz="3600" dirty="0"/>
              <a:t> </a:t>
            </a:r>
          </a:p>
        </p:txBody>
      </p:sp>
      <p:sp>
        <p:nvSpPr>
          <p:cNvPr id="73734" name="Rectangle 6"/>
          <p:cNvSpPr>
            <a:spLocks noChangeArrowheads="1"/>
          </p:cNvSpPr>
          <p:nvPr/>
        </p:nvSpPr>
        <p:spPr bwMode="auto">
          <a:xfrm>
            <a:off x="4124326" y="1027117"/>
            <a:ext cx="17272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pPr>
            <a:r>
              <a:rPr lang="en-GB" sz="2800" dirty="0">
                <a:sym typeface="Symbol" charset="0"/>
              </a:rPr>
              <a:t>		</a:t>
            </a:r>
            <a:r>
              <a:rPr lang="en-GB" sz="2800" dirty="0" smtClean="0">
                <a:sym typeface="Symbol" charset="0"/>
              </a:rPr>
              <a:t>5)</a:t>
            </a:r>
            <a:r>
              <a:rPr lang="en-GB" sz="2800" dirty="0">
                <a:sym typeface="Symbol" charset="0"/>
              </a:rPr>
              <a:t>	</a:t>
            </a:r>
          </a:p>
        </p:txBody>
      </p:sp>
      <p:sp>
        <p:nvSpPr>
          <p:cNvPr id="73735" name="Line 7"/>
          <p:cNvSpPr>
            <a:spLocks noChangeShapeType="1"/>
          </p:cNvSpPr>
          <p:nvPr/>
        </p:nvSpPr>
        <p:spPr bwMode="auto">
          <a:xfrm>
            <a:off x="5364163" y="1125538"/>
            <a:ext cx="769937" cy="74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736" name="Rectangle 8"/>
          <p:cNvSpPr>
            <a:spLocks noChangeArrowheads="1"/>
          </p:cNvSpPr>
          <p:nvPr/>
        </p:nvSpPr>
        <p:spPr bwMode="auto">
          <a:xfrm>
            <a:off x="5651500" y="637054"/>
            <a:ext cx="11012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2800" dirty="0">
                <a:solidFill>
                  <a:srgbClr val="FF0000"/>
                </a:solidFill>
                <a:effectLst>
                  <a:outerShdw blurRad="38100" dist="38100" dir="2700000" algn="tl">
                    <a:srgbClr val="DDDDDD"/>
                  </a:outerShdw>
                </a:effectLst>
                <a:sym typeface="Symbol" charset="0"/>
              </a:rPr>
              <a:t>14</a:t>
            </a:r>
            <a:r>
              <a:rPr lang="en-GB" sz="2800" dirty="0">
                <a:effectLst>
                  <a:outerShdw blurRad="38100" dist="38100" dir="2700000" algn="tl">
                    <a:srgbClr val="DDDDDD"/>
                  </a:outerShdw>
                </a:effectLst>
                <a:sym typeface="Symbol" charset="0"/>
              </a:rPr>
              <a:t> r </a:t>
            </a:r>
            <a:r>
              <a:rPr lang="en-GB" sz="2800" dirty="0">
                <a:solidFill>
                  <a:srgbClr val="0000FF"/>
                </a:solidFill>
                <a:effectLst>
                  <a:outerShdw blurRad="38100" dist="38100" dir="2700000" algn="tl">
                    <a:srgbClr val="DDDDDD"/>
                  </a:outerShdw>
                </a:effectLst>
                <a:sym typeface="Symbol" charset="0"/>
              </a:rPr>
              <a:t>2</a:t>
            </a:r>
          </a:p>
        </p:txBody>
      </p:sp>
      <p:sp>
        <p:nvSpPr>
          <p:cNvPr id="73737" name="Text Box 9"/>
          <p:cNvSpPr txBox="1">
            <a:spLocks noChangeArrowheads="1"/>
          </p:cNvSpPr>
          <p:nvPr/>
        </p:nvSpPr>
        <p:spPr bwMode="auto">
          <a:xfrm>
            <a:off x="2627313" y="4868863"/>
            <a:ext cx="37449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4000">
                <a:effectLst>
                  <a:outerShdw blurRad="38100" dist="38100" dir="2700000" algn="tl">
                    <a:srgbClr val="DDDDDD"/>
                  </a:outerShdw>
                </a:effectLst>
              </a:rPr>
              <a:t>5 ) 7  2</a:t>
            </a:r>
            <a:endParaRPr lang="en-GB" sz="4000"/>
          </a:p>
        </p:txBody>
      </p:sp>
      <p:sp>
        <p:nvSpPr>
          <p:cNvPr id="73738" name="Line 10"/>
          <p:cNvSpPr>
            <a:spLocks noChangeShapeType="1"/>
          </p:cNvSpPr>
          <p:nvPr/>
        </p:nvSpPr>
        <p:spPr bwMode="auto">
          <a:xfrm>
            <a:off x="3148983" y="4982832"/>
            <a:ext cx="20161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739" name="Text Box 11"/>
          <p:cNvSpPr txBox="1">
            <a:spLocks noChangeArrowheads="1"/>
          </p:cNvSpPr>
          <p:nvPr/>
        </p:nvSpPr>
        <p:spPr bwMode="auto">
          <a:xfrm>
            <a:off x="2627313" y="4149725"/>
            <a:ext cx="37449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4000">
                <a:effectLst>
                  <a:outerShdw blurRad="38100" dist="38100" dir="2700000" algn="tl">
                    <a:srgbClr val="DDDDDD"/>
                  </a:outerShdw>
                </a:effectLst>
              </a:rPr>
              <a:t>     </a:t>
            </a:r>
            <a:endParaRPr lang="en-GB" sz="4000"/>
          </a:p>
        </p:txBody>
      </p:sp>
      <p:sp>
        <p:nvSpPr>
          <p:cNvPr id="73740" name="AutoShape 12"/>
          <p:cNvSpPr>
            <a:spLocks noChangeArrowheads="1"/>
          </p:cNvSpPr>
          <p:nvPr/>
        </p:nvSpPr>
        <p:spPr bwMode="auto">
          <a:xfrm>
            <a:off x="5651500" y="4076700"/>
            <a:ext cx="3097213" cy="2016125"/>
          </a:xfrm>
          <a:prstGeom prst="cloudCallout">
            <a:avLst>
              <a:gd name="adj1" fmla="val -68606"/>
              <a:gd name="adj2" fmla="val 40944"/>
            </a:avLst>
          </a:prstGeom>
          <a:solidFill>
            <a:schemeClr val="accent2"/>
          </a:solidFill>
          <a:ln w="9525">
            <a:solidFill>
              <a:schemeClr val="tx1"/>
            </a:solidFill>
            <a:round/>
            <a:headEnd/>
            <a:tailEnd/>
          </a:ln>
          <a:effectLst/>
          <a:extLst/>
        </p:spPr>
        <p:txBody>
          <a:bodyPr/>
          <a:lstStyle/>
          <a:p>
            <a:pPr algn="ctr"/>
            <a:r>
              <a:rPr lang="en-GB" sz="2800" dirty="0"/>
              <a:t>4 lots of 5 </a:t>
            </a:r>
            <a:r>
              <a:rPr lang="en-GB" sz="2800" dirty="0" smtClean="0"/>
              <a:t>are 20 and I have 2 left</a:t>
            </a:r>
            <a:endParaRPr lang="en-GB" sz="2800" dirty="0"/>
          </a:p>
        </p:txBody>
      </p:sp>
      <p:sp>
        <p:nvSpPr>
          <p:cNvPr id="73741" name="Text Box 13"/>
          <p:cNvSpPr txBox="1">
            <a:spLocks noChangeArrowheads="1"/>
          </p:cNvSpPr>
          <p:nvPr/>
        </p:nvSpPr>
        <p:spPr bwMode="auto">
          <a:xfrm>
            <a:off x="2770982" y="4275564"/>
            <a:ext cx="37449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4000" dirty="0">
                <a:effectLst>
                  <a:outerShdw blurRad="38100" dist="38100" dir="2700000" algn="tl">
                    <a:srgbClr val="DDDDDD"/>
                  </a:outerShdw>
                </a:effectLst>
              </a:rPr>
              <a:t>    1 </a:t>
            </a:r>
            <a:r>
              <a:rPr lang="en-GB" sz="4000" dirty="0" smtClean="0">
                <a:effectLst>
                  <a:outerShdw blurRad="38100" dist="38100" dir="2700000" algn="tl">
                    <a:srgbClr val="DDDDDD"/>
                  </a:outerShdw>
                </a:effectLst>
              </a:rPr>
              <a:t>4 </a:t>
            </a:r>
            <a:r>
              <a:rPr lang="en-GB" sz="4000" dirty="0">
                <a:effectLst>
                  <a:outerShdw blurRad="38100" dist="38100" dir="2700000" algn="tl">
                    <a:srgbClr val="DDDDDD"/>
                  </a:outerShdw>
                </a:effectLst>
              </a:rPr>
              <a:t>r 2 </a:t>
            </a:r>
            <a:endParaRPr lang="en-GB" sz="4000" dirty="0"/>
          </a:p>
        </p:txBody>
      </p:sp>
      <p:sp>
        <p:nvSpPr>
          <p:cNvPr id="73742" name="Text Box 14"/>
          <p:cNvSpPr txBox="1">
            <a:spLocks noChangeArrowheads="1"/>
          </p:cNvSpPr>
          <p:nvPr/>
        </p:nvSpPr>
        <p:spPr bwMode="auto">
          <a:xfrm>
            <a:off x="3707607" y="4914106"/>
            <a:ext cx="792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2000"/>
              <a:t>2</a:t>
            </a:r>
          </a:p>
        </p:txBody>
      </p:sp>
    </p:spTree>
    <p:extLst>
      <p:ext uri="{BB962C8B-B14F-4D97-AF65-F5344CB8AC3E}">
        <p14:creationId xmlns:p14="http://schemas.microsoft.com/office/powerpoint/2010/main" val="21197308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548230"/>
            <a:ext cx="6965245" cy="1052161"/>
          </a:xfrm>
        </p:spPr>
        <p:txBody>
          <a:bodyPr/>
          <a:lstStyle/>
          <a:p>
            <a:r>
              <a:rPr lang="en-GB" dirty="0" smtClean="0"/>
              <a:t>Over to you:</a:t>
            </a:r>
            <a:endParaRPr lang="en-GB" dirty="0"/>
          </a:p>
        </p:txBody>
      </p:sp>
      <p:sp>
        <p:nvSpPr>
          <p:cNvPr id="3" name="Content Placeholder 2"/>
          <p:cNvSpPr>
            <a:spLocks noGrp="1"/>
          </p:cNvSpPr>
          <p:nvPr>
            <p:ph idx="1"/>
          </p:nvPr>
        </p:nvSpPr>
        <p:spPr>
          <a:xfrm>
            <a:off x="1095024" y="1600391"/>
            <a:ext cx="6965244" cy="4122678"/>
          </a:xfrm>
        </p:spPr>
        <p:txBody>
          <a:bodyPr/>
          <a:lstStyle/>
          <a:p>
            <a:pPr marL="0" indent="0">
              <a:buNone/>
            </a:pPr>
            <a:r>
              <a:rPr lang="en-GB" dirty="0" smtClean="0"/>
              <a:t>Try </a:t>
            </a:r>
            <a:r>
              <a:rPr lang="en-GB" dirty="0"/>
              <a:t>using </a:t>
            </a:r>
            <a:r>
              <a:rPr lang="en-GB" dirty="0" smtClean="0"/>
              <a:t>a more formal method involving chunking to find the answer to one of these calculations:</a:t>
            </a:r>
          </a:p>
          <a:p>
            <a:pPr marL="0" indent="0">
              <a:buNone/>
            </a:pPr>
            <a:endParaRPr lang="en-GB" dirty="0" smtClean="0"/>
          </a:p>
          <a:p>
            <a:pPr marL="0" indent="0">
              <a:buNone/>
            </a:pPr>
            <a:r>
              <a:rPr lang="en-GB" dirty="0" smtClean="0"/>
              <a:t>204 ÷ 6 </a:t>
            </a:r>
          </a:p>
          <a:p>
            <a:pPr marL="0" indent="0">
              <a:buNone/>
            </a:pPr>
            <a:endParaRPr lang="en-GB" dirty="0"/>
          </a:p>
          <a:p>
            <a:pPr marL="0" indent="0">
              <a:buNone/>
            </a:pPr>
            <a:r>
              <a:rPr lang="en-GB" dirty="0" smtClean="0"/>
              <a:t>192 ÷ 9</a:t>
            </a:r>
            <a:endParaRPr lang="en-GB" dirty="0"/>
          </a:p>
          <a:p>
            <a:pPr marL="0" indent="0">
              <a:buNone/>
            </a:pPr>
            <a:endParaRPr lang="en-GB" dirty="0"/>
          </a:p>
        </p:txBody>
      </p:sp>
      <p:pic>
        <p:nvPicPr>
          <p:cNvPr id="5" name="Picture 4"/>
          <p:cNvPicPr>
            <a:picLocks noChangeAspect="1"/>
          </p:cNvPicPr>
          <p:nvPr/>
        </p:nvPicPr>
        <p:blipFill>
          <a:blip r:embed="rId2"/>
          <a:stretch>
            <a:fillRect/>
          </a:stretch>
        </p:blipFill>
        <p:spPr>
          <a:xfrm>
            <a:off x="5365466" y="2652552"/>
            <a:ext cx="2808237" cy="3392809"/>
          </a:xfrm>
          <a:prstGeom prst="rect">
            <a:avLst/>
          </a:prstGeom>
          <a:ln>
            <a:solidFill>
              <a:schemeClr val="tx1"/>
            </a:solidFill>
          </a:ln>
        </p:spPr>
      </p:pic>
    </p:spTree>
    <p:extLst>
      <p:ext uri="{BB962C8B-B14F-4D97-AF65-F5344CB8AC3E}">
        <p14:creationId xmlns:p14="http://schemas.microsoft.com/office/powerpoint/2010/main" val="24162967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708398"/>
            <a:ext cx="6965245" cy="942981"/>
          </a:xfrm>
        </p:spPr>
        <p:txBody>
          <a:bodyPr/>
          <a:lstStyle/>
          <a:p>
            <a:r>
              <a:rPr lang="en-US" dirty="0" smtClean="0"/>
              <a:t>Stage 5</a:t>
            </a:r>
            <a:endParaRPr lang="en-US" dirty="0"/>
          </a:p>
        </p:txBody>
      </p:sp>
      <p:sp>
        <p:nvSpPr>
          <p:cNvPr id="3" name="Content Placeholder 2"/>
          <p:cNvSpPr>
            <a:spLocks noGrp="1"/>
          </p:cNvSpPr>
          <p:nvPr>
            <p:ph idx="1"/>
          </p:nvPr>
        </p:nvSpPr>
        <p:spPr>
          <a:xfrm>
            <a:off x="870857" y="1774209"/>
            <a:ext cx="7456713" cy="3948860"/>
          </a:xfrm>
        </p:spPr>
        <p:txBody>
          <a:bodyPr/>
          <a:lstStyle/>
          <a:p>
            <a:pPr marL="0" indent="0" algn="ctr">
              <a:buNone/>
            </a:pPr>
            <a:r>
              <a:rPr lang="en-US" dirty="0"/>
              <a:t>Formal Bus Stop Method </a:t>
            </a:r>
            <a:r>
              <a:rPr lang="en-US" dirty="0" smtClean="0"/>
              <a:t>(this should </a:t>
            </a:r>
            <a:r>
              <a:rPr lang="en-US" dirty="0"/>
              <a:t>only be taught when teachers are certain that children are secure with place value relating to </a:t>
            </a:r>
            <a:r>
              <a:rPr lang="en-US" dirty="0" smtClean="0"/>
              <a:t>division). </a:t>
            </a:r>
          </a:p>
          <a:p>
            <a:pPr marL="0" indent="0" algn="ctr">
              <a:buNone/>
            </a:pPr>
            <a:r>
              <a:rPr lang="en-US" dirty="0" smtClean="0"/>
              <a:t>In the past, some children have not used this method in primary education, and many schools chose not to teach this at Key Stage 2 at all. </a:t>
            </a:r>
          </a:p>
          <a:p>
            <a:pPr marL="0" indent="0" algn="ctr">
              <a:buNone/>
            </a:pPr>
            <a:r>
              <a:rPr lang="en-US" dirty="0" smtClean="0"/>
              <a:t>However, this method will be taught more widely across Upper Key Stage 2 (Years 5 and 6) in the New Curriculum. </a:t>
            </a:r>
            <a:endParaRPr lang="en-GB" dirty="0"/>
          </a:p>
          <a:p>
            <a:pPr marL="0" indent="0">
              <a:buNone/>
            </a:pPr>
            <a:endParaRPr lang="en-US" dirty="0"/>
          </a:p>
        </p:txBody>
      </p:sp>
    </p:spTree>
    <p:extLst>
      <p:ext uri="{BB962C8B-B14F-4D97-AF65-F5344CB8AC3E}">
        <p14:creationId xmlns:p14="http://schemas.microsoft.com/office/powerpoint/2010/main" val="14365904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708401"/>
            <a:ext cx="6965245" cy="874740"/>
          </a:xfrm>
        </p:spPr>
        <p:txBody>
          <a:bodyPr/>
          <a:lstStyle/>
          <a:p>
            <a:r>
              <a:rPr lang="en-US" dirty="0" smtClean="0"/>
              <a:t>Times Tables</a:t>
            </a:r>
            <a:endParaRPr lang="en-US" dirty="0"/>
          </a:p>
        </p:txBody>
      </p:sp>
      <p:sp>
        <p:nvSpPr>
          <p:cNvPr id="3" name="Content Placeholder 2"/>
          <p:cNvSpPr>
            <a:spLocks noGrp="1"/>
          </p:cNvSpPr>
          <p:nvPr>
            <p:ph idx="1"/>
          </p:nvPr>
        </p:nvSpPr>
        <p:spPr>
          <a:xfrm>
            <a:off x="816429" y="1760561"/>
            <a:ext cx="7492999" cy="3935212"/>
          </a:xfrm>
        </p:spPr>
        <p:txBody>
          <a:bodyPr/>
          <a:lstStyle/>
          <a:p>
            <a:pPr marL="0" indent="0" algn="ctr">
              <a:buNone/>
            </a:pPr>
            <a:r>
              <a:rPr lang="en-US" dirty="0" smtClean="0"/>
              <a:t>The more complex methods are reliant on children having a good knowledge of their times tables. It is therefore vital that children are putting in the time, both at home and in class, to learn their tables up to 12 x 12. </a:t>
            </a:r>
            <a:endParaRPr lang="en-US" dirty="0"/>
          </a:p>
        </p:txBody>
      </p:sp>
      <p:pic>
        <p:nvPicPr>
          <p:cNvPr id="7170" name="Picture 2" descr="Image result for times table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73079" y="3474990"/>
            <a:ext cx="3882312" cy="2748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3510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40162"/>
            <a:ext cx="6965245" cy="902036"/>
          </a:xfrm>
        </p:spPr>
        <p:txBody>
          <a:bodyPr/>
          <a:lstStyle/>
          <a:p>
            <a:r>
              <a:rPr lang="en-US" dirty="0" smtClean="0"/>
              <a:t>To conclude…</a:t>
            </a:r>
            <a:endParaRPr lang="en-US" dirty="0"/>
          </a:p>
        </p:txBody>
      </p:sp>
      <p:sp>
        <p:nvSpPr>
          <p:cNvPr id="3" name="Content Placeholder 2"/>
          <p:cNvSpPr>
            <a:spLocks noGrp="1"/>
          </p:cNvSpPr>
          <p:nvPr>
            <p:ph idx="1"/>
          </p:nvPr>
        </p:nvSpPr>
        <p:spPr>
          <a:xfrm>
            <a:off x="914399" y="1542198"/>
            <a:ext cx="7274257" cy="4544703"/>
          </a:xfrm>
        </p:spPr>
        <p:txBody>
          <a:bodyPr>
            <a:normAutofit/>
          </a:bodyPr>
          <a:lstStyle/>
          <a:p>
            <a:pPr marL="0" indent="0" algn="ctr">
              <a:buNone/>
            </a:pPr>
            <a:r>
              <a:rPr lang="en-GB" sz="2800" dirty="0"/>
              <a:t>The aim is that children will master the formal methods </a:t>
            </a:r>
            <a:r>
              <a:rPr lang="en-GB" sz="2800" dirty="0" smtClean="0"/>
              <a:t>during KS2. </a:t>
            </a:r>
          </a:p>
          <a:p>
            <a:pPr marL="0" indent="0" algn="ctr">
              <a:buNone/>
            </a:pPr>
            <a:r>
              <a:rPr lang="en-GB" sz="2800" dirty="0" smtClean="0">
                <a:solidFill>
                  <a:srgbClr val="FF0000"/>
                </a:solidFill>
              </a:rPr>
              <a:t>If </a:t>
            </a:r>
            <a:r>
              <a:rPr lang="en-GB" sz="2800" dirty="0">
                <a:solidFill>
                  <a:srgbClr val="FF0000"/>
                </a:solidFill>
              </a:rPr>
              <a:t>they do not grasp it but can use non-standard methods efficiently this does not always point to a major </a:t>
            </a:r>
            <a:r>
              <a:rPr lang="en-GB" sz="2800" dirty="0" smtClean="0">
                <a:solidFill>
                  <a:srgbClr val="FF0000"/>
                </a:solidFill>
              </a:rPr>
              <a:t>problem. </a:t>
            </a:r>
          </a:p>
          <a:p>
            <a:pPr marL="0" indent="0" algn="ctr">
              <a:buNone/>
            </a:pPr>
            <a:r>
              <a:rPr lang="en-GB" sz="2800" dirty="0" smtClean="0"/>
              <a:t>It is about having a toolbox of formal, informal and mental methods at the child’s disposal to use where appropriate, depending on the context. </a:t>
            </a:r>
          </a:p>
        </p:txBody>
      </p:sp>
    </p:spTree>
    <p:extLst>
      <p:ext uri="{BB962C8B-B14F-4D97-AF65-F5344CB8AC3E}">
        <p14:creationId xmlns:p14="http://schemas.microsoft.com/office/powerpoint/2010/main" val="2104181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94752"/>
            <a:ext cx="6965245" cy="1202485"/>
          </a:xfrm>
        </p:spPr>
        <p:txBody>
          <a:bodyPr>
            <a:normAutofit fontScale="90000"/>
          </a:bodyPr>
          <a:lstStyle/>
          <a:p>
            <a:r>
              <a:rPr lang="en-GB" dirty="0" smtClean="0"/>
              <a:t>Stage 1 – Multiplication and Division</a:t>
            </a:r>
            <a:endParaRPr lang="en-GB" dirty="0"/>
          </a:p>
        </p:txBody>
      </p:sp>
      <p:sp>
        <p:nvSpPr>
          <p:cNvPr id="3" name="Content Placeholder 2"/>
          <p:cNvSpPr>
            <a:spLocks noGrp="1"/>
          </p:cNvSpPr>
          <p:nvPr>
            <p:ph idx="1"/>
          </p:nvPr>
        </p:nvSpPr>
        <p:spPr>
          <a:xfrm>
            <a:off x="887104" y="2119257"/>
            <a:ext cx="7315200" cy="3603812"/>
          </a:xfrm>
        </p:spPr>
        <p:txBody>
          <a:bodyPr/>
          <a:lstStyle/>
          <a:p>
            <a:pPr marL="0" indent="0" algn="ctr">
              <a:buNone/>
            </a:pPr>
            <a:r>
              <a:rPr lang="en-GB" dirty="0" smtClean="0"/>
              <a:t>Practical use of halving, doubling and sharing, leading into repeated addition and basic use of the number line. </a:t>
            </a:r>
            <a:endParaRPr lang="en-GB" dirty="0"/>
          </a:p>
        </p:txBody>
      </p:sp>
      <p:pic>
        <p:nvPicPr>
          <p:cNvPr id="1026" name="Picture 2" descr="Image result for division 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8674" y="3465863"/>
            <a:ext cx="1877941" cy="2615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6552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94752"/>
            <a:ext cx="6965245" cy="847445"/>
          </a:xfrm>
        </p:spPr>
        <p:txBody>
          <a:bodyPr/>
          <a:lstStyle/>
          <a:p>
            <a:r>
              <a:rPr lang="en-US" dirty="0" smtClean="0"/>
              <a:t>To conclude…</a:t>
            </a:r>
            <a:endParaRPr lang="en-US" dirty="0"/>
          </a:p>
        </p:txBody>
      </p:sp>
      <p:sp>
        <p:nvSpPr>
          <p:cNvPr id="3" name="Content Placeholder 2"/>
          <p:cNvSpPr>
            <a:spLocks noGrp="1"/>
          </p:cNvSpPr>
          <p:nvPr>
            <p:ph idx="1"/>
          </p:nvPr>
        </p:nvSpPr>
        <p:spPr>
          <a:xfrm>
            <a:off x="928048" y="1596786"/>
            <a:ext cx="7342495" cy="4544706"/>
          </a:xfrm>
        </p:spPr>
        <p:txBody>
          <a:bodyPr>
            <a:normAutofit/>
          </a:bodyPr>
          <a:lstStyle/>
          <a:p>
            <a:pPr marL="0" indent="0" algn="ctr">
              <a:buNone/>
            </a:pPr>
            <a:r>
              <a:rPr lang="en-GB" sz="2800" dirty="0"/>
              <a:t>It is essential that parents appreciate the approaches being used in </a:t>
            </a:r>
            <a:r>
              <a:rPr lang="en-GB" sz="2800" dirty="0" smtClean="0"/>
              <a:t>school </a:t>
            </a:r>
            <a:r>
              <a:rPr lang="en-GB" sz="2800" dirty="0"/>
              <a:t>and back these up at home. If children are doing one thing at home and another at school, the child can easily become confused. </a:t>
            </a:r>
            <a:endParaRPr lang="en-GB" sz="2800" dirty="0" smtClean="0"/>
          </a:p>
          <a:p>
            <a:pPr marL="0" indent="0" algn="ctr">
              <a:buNone/>
            </a:pPr>
            <a:r>
              <a:rPr lang="en-GB" sz="2800" dirty="0" smtClean="0"/>
              <a:t>When working on addition, subtraction, multiplication and division in class, teachers will let parents know via the weekly slip in the homework diary which methods are currently being covered in class. </a:t>
            </a:r>
            <a:endParaRPr lang="en-US" sz="2800" dirty="0"/>
          </a:p>
          <a:p>
            <a:endParaRPr lang="en-US" dirty="0"/>
          </a:p>
        </p:txBody>
      </p:sp>
    </p:spTree>
    <p:extLst>
      <p:ext uri="{BB962C8B-B14F-4D97-AF65-F5344CB8AC3E}">
        <p14:creationId xmlns:p14="http://schemas.microsoft.com/office/powerpoint/2010/main" val="11527343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722047"/>
            <a:ext cx="6965245" cy="820149"/>
          </a:xfrm>
        </p:spPr>
        <p:txBody>
          <a:bodyPr>
            <a:normAutofit fontScale="90000"/>
          </a:bodyPr>
          <a:lstStyle/>
          <a:p>
            <a:r>
              <a:rPr lang="en-US" dirty="0" smtClean="0"/>
              <a:t>The Government Expectation</a:t>
            </a:r>
            <a:endParaRPr lang="en-US" dirty="0"/>
          </a:p>
        </p:txBody>
      </p:sp>
      <p:sp>
        <p:nvSpPr>
          <p:cNvPr id="3" name="Content Placeholder 2"/>
          <p:cNvSpPr>
            <a:spLocks noGrp="1"/>
          </p:cNvSpPr>
          <p:nvPr>
            <p:ph idx="1"/>
          </p:nvPr>
        </p:nvSpPr>
        <p:spPr>
          <a:xfrm>
            <a:off x="900752" y="1637731"/>
            <a:ext cx="7287905" cy="4380932"/>
          </a:xfrm>
        </p:spPr>
        <p:txBody>
          <a:bodyPr>
            <a:normAutofit fontScale="92500" lnSpcReduction="10000"/>
          </a:bodyPr>
          <a:lstStyle/>
          <a:p>
            <a:pPr marL="0" indent="0">
              <a:buClr>
                <a:schemeClr val="tx1"/>
              </a:buClr>
              <a:buNone/>
            </a:pPr>
            <a:r>
              <a:rPr lang="en-US" b="1" dirty="0" smtClean="0"/>
              <a:t>Addition and Subtraction:</a:t>
            </a:r>
          </a:p>
          <a:p>
            <a:pPr>
              <a:buClr>
                <a:schemeClr val="tx1"/>
              </a:buClr>
              <a:buFont typeface="Arial" panose="020B0604020202020204" pitchFamily="34" charset="0"/>
              <a:buChar char="•"/>
            </a:pPr>
            <a:r>
              <a:rPr lang="en-US" dirty="0" smtClean="0"/>
              <a:t>By the end of Year 3, children to be adding and subtracting numbers with up to three digits, using formal written methods of columnar addition and subtraction. </a:t>
            </a:r>
          </a:p>
          <a:p>
            <a:pPr marL="0" indent="0">
              <a:buClr>
                <a:schemeClr val="tx1"/>
              </a:buClr>
              <a:buNone/>
            </a:pPr>
            <a:r>
              <a:rPr lang="en-US" b="1" dirty="0" smtClean="0"/>
              <a:t>Multiplication:</a:t>
            </a:r>
          </a:p>
          <a:p>
            <a:pPr>
              <a:buClr>
                <a:schemeClr val="tx1"/>
              </a:buClr>
              <a:buFont typeface="Arial" panose="020B0604020202020204" pitchFamily="34" charset="0"/>
              <a:buChar char="•"/>
            </a:pPr>
            <a:r>
              <a:rPr lang="en-US" dirty="0" smtClean="0"/>
              <a:t>By the end of Year 4, children to be multiplying two and three digit numbers by a one digit number using formal written layout. </a:t>
            </a:r>
          </a:p>
          <a:p>
            <a:pPr marL="0" indent="0">
              <a:buClr>
                <a:schemeClr val="tx1"/>
              </a:buClr>
              <a:buNone/>
            </a:pPr>
            <a:r>
              <a:rPr lang="en-US" b="1" dirty="0" smtClean="0"/>
              <a:t>Division:</a:t>
            </a:r>
          </a:p>
          <a:p>
            <a:pPr>
              <a:buClr>
                <a:schemeClr val="tx1"/>
              </a:buClr>
              <a:buFont typeface="Arial" panose="020B0604020202020204" pitchFamily="34" charset="0"/>
              <a:buChar char="•"/>
            </a:pPr>
            <a:r>
              <a:rPr lang="en-US" dirty="0" smtClean="0"/>
              <a:t>By the end of Year 5, children to be dividing numbers up to 4 digits by a one digit number using the formal written method of short division and interpret remainders appropriately for the context. </a:t>
            </a:r>
            <a:endParaRPr lang="en-US" dirty="0"/>
          </a:p>
        </p:txBody>
      </p:sp>
    </p:spTree>
    <p:extLst>
      <p:ext uri="{BB962C8B-B14F-4D97-AF65-F5344CB8AC3E}">
        <p14:creationId xmlns:p14="http://schemas.microsoft.com/office/powerpoint/2010/main" val="13814541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245" y="667456"/>
            <a:ext cx="7295993" cy="1147696"/>
          </a:xfrm>
        </p:spPr>
        <p:txBody>
          <a:bodyPr>
            <a:noAutofit/>
          </a:bodyPr>
          <a:lstStyle/>
          <a:p>
            <a:r>
              <a:rPr lang="en-US" dirty="0" smtClean="0"/>
              <a:t>The Government Expectation</a:t>
            </a:r>
            <a:endParaRPr lang="en-US" dirty="0"/>
          </a:p>
        </p:txBody>
      </p:sp>
      <p:sp>
        <p:nvSpPr>
          <p:cNvPr id="3" name="Content Placeholder 2"/>
          <p:cNvSpPr>
            <a:spLocks noGrp="1"/>
          </p:cNvSpPr>
          <p:nvPr>
            <p:ph idx="1"/>
          </p:nvPr>
        </p:nvSpPr>
        <p:spPr>
          <a:xfrm>
            <a:off x="1050878" y="1815152"/>
            <a:ext cx="7178722" cy="3907917"/>
          </a:xfrm>
        </p:spPr>
        <p:txBody>
          <a:bodyPr>
            <a:normAutofit/>
          </a:bodyPr>
          <a:lstStyle/>
          <a:p>
            <a:pPr marL="0" indent="0" algn="ctr">
              <a:buNone/>
            </a:pPr>
            <a:r>
              <a:rPr lang="en-US" sz="2800" dirty="0" smtClean="0"/>
              <a:t>These are general expectations for progress. Some children will take longer to progress to these levels than others. </a:t>
            </a:r>
          </a:p>
          <a:p>
            <a:pPr marL="0" indent="0" algn="ctr">
              <a:buNone/>
            </a:pPr>
            <a:r>
              <a:rPr lang="en-US" sz="2800" dirty="0" smtClean="0"/>
              <a:t>It is very important that children do not jump up towards more formal methods too early, without having fully worked through the stages outlined within this presentation. </a:t>
            </a:r>
            <a:endParaRPr lang="en-US" sz="2800" dirty="0"/>
          </a:p>
        </p:txBody>
      </p:sp>
    </p:spTree>
    <p:extLst>
      <p:ext uri="{BB962C8B-B14F-4D97-AF65-F5344CB8AC3E}">
        <p14:creationId xmlns:p14="http://schemas.microsoft.com/office/powerpoint/2010/main" val="2536638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81106"/>
            <a:ext cx="6965245" cy="915684"/>
          </a:xfrm>
        </p:spPr>
        <p:txBody>
          <a:bodyPr/>
          <a:lstStyle/>
          <a:p>
            <a:r>
              <a:rPr lang="en-US" dirty="0" smtClean="0"/>
              <a:t>Stage 2</a:t>
            </a:r>
            <a:endParaRPr lang="en-US" dirty="0"/>
          </a:p>
        </p:txBody>
      </p:sp>
      <p:sp>
        <p:nvSpPr>
          <p:cNvPr id="3" name="Content Placeholder 2"/>
          <p:cNvSpPr>
            <a:spLocks noGrp="1"/>
          </p:cNvSpPr>
          <p:nvPr>
            <p:ph idx="1"/>
          </p:nvPr>
        </p:nvSpPr>
        <p:spPr>
          <a:xfrm>
            <a:off x="955343" y="1897039"/>
            <a:ext cx="7301553" cy="4107976"/>
          </a:xfrm>
        </p:spPr>
        <p:txBody>
          <a:bodyPr>
            <a:normAutofit/>
          </a:bodyPr>
          <a:lstStyle/>
          <a:p>
            <a:pPr marL="0" indent="0">
              <a:buNone/>
            </a:pPr>
            <a:r>
              <a:rPr lang="en-US" sz="2800" u="sng" dirty="0" smtClean="0"/>
              <a:t>Arrays for division </a:t>
            </a:r>
            <a:endParaRPr lang="en-US" sz="2800" u="sng" dirty="0"/>
          </a:p>
          <a:p>
            <a:pPr marL="0" indent="0">
              <a:buNone/>
            </a:pPr>
            <a:r>
              <a:rPr lang="en-US" sz="2800" dirty="0" smtClean="0"/>
              <a:t>9 ÷ 3</a:t>
            </a:r>
          </a:p>
          <a:p>
            <a:pPr marL="0" indent="0">
              <a:buNone/>
            </a:pPr>
            <a:r>
              <a:rPr lang="en-US" sz="2800" dirty="0" smtClean="0"/>
              <a:t>                       </a:t>
            </a:r>
          </a:p>
          <a:p>
            <a:pPr marL="0" indent="0">
              <a:buNone/>
            </a:pPr>
            <a:r>
              <a:rPr lang="en-US" sz="2800" dirty="0" smtClean="0"/>
              <a:t>                        </a:t>
            </a:r>
          </a:p>
          <a:p>
            <a:pPr marL="0" indent="0">
              <a:buNone/>
            </a:pPr>
            <a:r>
              <a:rPr lang="en-US" sz="2800" dirty="0" smtClean="0"/>
              <a:t>                        </a:t>
            </a:r>
            <a:endParaRPr lang="en-US" sz="2800" dirty="0"/>
          </a:p>
          <a:p>
            <a:pPr marL="0" indent="0">
              <a:buNone/>
            </a:pPr>
            <a:r>
              <a:rPr lang="en-US" sz="2800" dirty="0" smtClean="0"/>
              <a:t>                   </a:t>
            </a:r>
          </a:p>
          <a:p>
            <a:pPr marL="0" indent="0">
              <a:buNone/>
            </a:pPr>
            <a:r>
              <a:rPr lang="en-US" sz="2800" dirty="0" smtClean="0"/>
              <a:t>                         </a:t>
            </a:r>
          </a:p>
        </p:txBody>
      </p:sp>
      <p:grpSp>
        <p:nvGrpSpPr>
          <p:cNvPr id="9" name="Group 8"/>
          <p:cNvGrpSpPr/>
          <p:nvPr/>
        </p:nvGrpSpPr>
        <p:grpSpPr>
          <a:xfrm>
            <a:off x="1276236" y="3145234"/>
            <a:ext cx="1717335" cy="531245"/>
            <a:chOff x="1276236" y="2879612"/>
            <a:chExt cx="1717335" cy="531245"/>
          </a:xfrm>
        </p:grpSpPr>
        <p:sp>
          <p:nvSpPr>
            <p:cNvPr id="5" name="Oval 4"/>
            <p:cNvSpPr/>
            <p:nvPr/>
          </p:nvSpPr>
          <p:spPr>
            <a:xfrm>
              <a:off x="1651000" y="3029857"/>
              <a:ext cx="217714" cy="19957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2021114" y="3029857"/>
              <a:ext cx="217714" cy="19957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365829" y="3029857"/>
              <a:ext cx="217714" cy="19957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a:spLocks/>
            </p:cNvSpPr>
            <p:nvPr/>
          </p:nvSpPr>
          <p:spPr>
            <a:xfrm>
              <a:off x="1276236" y="2879612"/>
              <a:ext cx="1717335" cy="531245"/>
            </a:xfrm>
            <a:prstGeom prst="ellipse">
              <a:avLst/>
            </a:prstGeom>
            <a:no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4" name="TextBox 23"/>
          <p:cNvSpPr txBox="1"/>
          <p:nvPr/>
        </p:nvSpPr>
        <p:spPr>
          <a:xfrm>
            <a:off x="5691116" y="2879612"/>
            <a:ext cx="2369152" cy="1846659"/>
          </a:xfrm>
          <a:prstGeom prst="rect">
            <a:avLst/>
          </a:prstGeom>
          <a:noFill/>
        </p:spPr>
        <p:txBody>
          <a:bodyPr wrap="square" rtlCol="0">
            <a:spAutoFit/>
          </a:bodyPr>
          <a:lstStyle/>
          <a:p>
            <a:pPr algn="ctr"/>
            <a:r>
              <a:rPr lang="en-US" sz="2400" dirty="0" smtClean="0"/>
              <a:t>Draw an array of three, circle it and label it as ‘1’. </a:t>
            </a:r>
            <a:endParaRPr lang="en-US" sz="2400" dirty="0"/>
          </a:p>
          <a:p>
            <a:endParaRPr lang="en-US" dirty="0"/>
          </a:p>
        </p:txBody>
      </p:sp>
      <p:sp>
        <p:nvSpPr>
          <p:cNvPr id="4" name="TextBox 3"/>
          <p:cNvSpPr txBox="1"/>
          <p:nvPr/>
        </p:nvSpPr>
        <p:spPr>
          <a:xfrm>
            <a:off x="3145971" y="3145234"/>
            <a:ext cx="487203" cy="523220"/>
          </a:xfrm>
          <a:prstGeom prst="rect">
            <a:avLst/>
          </a:prstGeom>
          <a:noFill/>
        </p:spPr>
        <p:txBody>
          <a:bodyPr wrap="square" rtlCol="0">
            <a:spAutoFit/>
          </a:bodyPr>
          <a:lstStyle/>
          <a:p>
            <a:r>
              <a:rPr lang="en-GB" sz="2800" dirty="0" smtClean="0"/>
              <a:t>1</a:t>
            </a:r>
            <a:endParaRPr lang="en-GB" sz="2800" dirty="0"/>
          </a:p>
        </p:txBody>
      </p:sp>
    </p:spTree>
    <p:extLst>
      <p:ext uri="{BB962C8B-B14F-4D97-AF65-F5344CB8AC3E}">
        <p14:creationId xmlns:p14="http://schemas.microsoft.com/office/powerpoint/2010/main" val="533205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708400"/>
            <a:ext cx="6965245" cy="833797"/>
          </a:xfrm>
        </p:spPr>
        <p:txBody>
          <a:bodyPr/>
          <a:lstStyle/>
          <a:p>
            <a:r>
              <a:rPr lang="en-US" dirty="0" smtClean="0"/>
              <a:t>Stage 2</a:t>
            </a:r>
            <a:endParaRPr lang="en-US" dirty="0"/>
          </a:p>
        </p:txBody>
      </p:sp>
      <p:sp>
        <p:nvSpPr>
          <p:cNvPr id="3" name="Content Placeholder 2"/>
          <p:cNvSpPr>
            <a:spLocks noGrp="1"/>
          </p:cNvSpPr>
          <p:nvPr>
            <p:ph idx="1"/>
          </p:nvPr>
        </p:nvSpPr>
        <p:spPr>
          <a:xfrm>
            <a:off x="955343" y="1883391"/>
            <a:ext cx="6751999" cy="3839678"/>
          </a:xfrm>
        </p:spPr>
        <p:txBody>
          <a:bodyPr>
            <a:normAutofit/>
          </a:bodyPr>
          <a:lstStyle/>
          <a:p>
            <a:pPr marL="0" indent="0">
              <a:buNone/>
            </a:pPr>
            <a:r>
              <a:rPr lang="en-US" sz="2800" u="sng" dirty="0" smtClean="0"/>
              <a:t>Arrays for division </a:t>
            </a:r>
            <a:r>
              <a:rPr lang="en-US" sz="2800" u="sng" dirty="0"/>
              <a:t> </a:t>
            </a:r>
            <a:r>
              <a:rPr lang="en-US" sz="2800" u="sng" dirty="0" smtClean="0"/>
              <a:t>         </a:t>
            </a:r>
          </a:p>
          <a:p>
            <a:pPr marL="0" indent="0">
              <a:buNone/>
            </a:pPr>
            <a:r>
              <a:rPr lang="en-US" sz="2800" dirty="0" smtClean="0"/>
              <a:t>9 ÷ 3</a:t>
            </a:r>
          </a:p>
          <a:p>
            <a:pPr marL="0" indent="0">
              <a:buNone/>
            </a:pPr>
            <a:r>
              <a:rPr lang="en-US" sz="2800" dirty="0" smtClean="0"/>
              <a:t>                         </a:t>
            </a:r>
          </a:p>
          <a:p>
            <a:pPr marL="0" indent="0">
              <a:buNone/>
            </a:pPr>
            <a:r>
              <a:rPr lang="en-US" sz="2800" dirty="0" smtClean="0"/>
              <a:t>                                           </a:t>
            </a:r>
          </a:p>
          <a:p>
            <a:pPr marL="0" indent="0">
              <a:buNone/>
            </a:pPr>
            <a:r>
              <a:rPr lang="en-US" sz="2800" dirty="0" smtClean="0"/>
              <a:t>                        </a:t>
            </a:r>
          </a:p>
        </p:txBody>
      </p:sp>
      <p:grpSp>
        <p:nvGrpSpPr>
          <p:cNvPr id="9" name="Group 8"/>
          <p:cNvGrpSpPr/>
          <p:nvPr/>
        </p:nvGrpSpPr>
        <p:grpSpPr>
          <a:xfrm>
            <a:off x="1276236" y="3172243"/>
            <a:ext cx="1717335" cy="531245"/>
            <a:chOff x="1276236" y="2879612"/>
            <a:chExt cx="1717335" cy="531245"/>
          </a:xfrm>
        </p:grpSpPr>
        <p:sp>
          <p:nvSpPr>
            <p:cNvPr id="5" name="Oval 4"/>
            <p:cNvSpPr/>
            <p:nvPr/>
          </p:nvSpPr>
          <p:spPr>
            <a:xfrm>
              <a:off x="1651000" y="3029857"/>
              <a:ext cx="217714" cy="19957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2021114" y="3029857"/>
              <a:ext cx="217714" cy="19957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365829" y="3029857"/>
              <a:ext cx="217714" cy="19957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a:spLocks/>
            </p:cNvSpPr>
            <p:nvPr/>
          </p:nvSpPr>
          <p:spPr>
            <a:xfrm>
              <a:off x="1276236" y="2879612"/>
              <a:ext cx="1717335" cy="531245"/>
            </a:xfrm>
            <a:prstGeom prst="ellipse">
              <a:avLst/>
            </a:prstGeom>
            <a:no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0" name="Group 9"/>
          <p:cNvGrpSpPr/>
          <p:nvPr/>
        </p:nvGrpSpPr>
        <p:grpSpPr>
          <a:xfrm>
            <a:off x="1305314" y="3978596"/>
            <a:ext cx="1717335" cy="531245"/>
            <a:chOff x="1276236" y="2879612"/>
            <a:chExt cx="1717335" cy="531245"/>
          </a:xfrm>
        </p:grpSpPr>
        <p:sp>
          <p:nvSpPr>
            <p:cNvPr id="11" name="Oval 10"/>
            <p:cNvSpPr/>
            <p:nvPr/>
          </p:nvSpPr>
          <p:spPr>
            <a:xfrm>
              <a:off x="1651000" y="3029857"/>
              <a:ext cx="217714" cy="19957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2021114" y="3029857"/>
              <a:ext cx="217714" cy="19957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2365829" y="3029857"/>
              <a:ext cx="217714" cy="19957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p:cNvSpPr>
            <p:nvPr/>
          </p:nvSpPr>
          <p:spPr>
            <a:xfrm>
              <a:off x="1276236" y="2879612"/>
              <a:ext cx="1717335" cy="531245"/>
            </a:xfrm>
            <a:prstGeom prst="ellipse">
              <a:avLst/>
            </a:prstGeom>
            <a:no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4" name="TextBox 23"/>
          <p:cNvSpPr txBox="1"/>
          <p:nvPr/>
        </p:nvSpPr>
        <p:spPr>
          <a:xfrm>
            <a:off x="5472752" y="2179994"/>
            <a:ext cx="2609354" cy="3046988"/>
          </a:xfrm>
          <a:prstGeom prst="rect">
            <a:avLst/>
          </a:prstGeom>
          <a:noFill/>
        </p:spPr>
        <p:txBody>
          <a:bodyPr wrap="square" rtlCol="0">
            <a:spAutoFit/>
          </a:bodyPr>
          <a:lstStyle/>
          <a:p>
            <a:pPr algn="ctr"/>
            <a:r>
              <a:rPr lang="en-US" sz="2400" dirty="0" smtClean="0"/>
              <a:t>Draw an array of three, circle it and label it as ‘1’. </a:t>
            </a:r>
          </a:p>
          <a:p>
            <a:pPr algn="ctr"/>
            <a:endParaRPr lang="en-US" dirty="0"/>
          </a:p>
          <a:p>
            <a:pPr algn="ctr"/>
            <a:r>
              <a:rPr lang="en-US" sz="2400" dirty="0" smtClean="0"/>
              <a:t>Continue with this until the number is reached i.e. until </a:t>
            </a:r>
            <a:r>
              <a:rPr lang="en-US" sz="2400" dirty="0"/>
              <a:t>9</a:t>
            </a:r>
            <a:r>
              <a:rPr lang="en-US" sz="2400" dirty="0" smtClean="0"/>
              <a:t>. </a:t>
            </a:r>
          </a:p>
        </p:txBody>
      </p:sp>
      <p:sp>
        <p:nvSpPr>
          <p:cNvPr id="15" name="TextBox 14"/>
          <p:cNvSpPr txBox="1"/>
          <p:nvPr/>
        </p:nvSpPr>
        <p:spPr>
          <a:xfrm>
            <a:off x="3145971" y="3145234"/>
            <a:ext cx="487203" cy="523220"/>
          </a:xfrm>
          <a:prstGeom prst="rect">
            <a:avLst/>
          </a:prstGeom>
          <a:noFill/>
        </p:spPr>
        <p:txBody>
          <a:bodyPr wrap="square" rtlCol="0">
            <a:spAutoFit/>
          </a:bodyPr>
          <a:lstStyle/>
          <a:p>
            <a:r>
              <a:rPr lang="en-GB" sz="2800" dirty="0" smtClean="0"/>
              <a:t>1</a:t>
            </a:r>
            <a:endParaRPr lang="en-GB" sz="2800" dirty="0"/>
          </a:p>
        </p:txBody>
      </p:sp>
      <p:sp>
        <p:nvSpPr>
          <p:cNvPr id="16" name="TextBox 15"/>
          <p:cNvSpPr txBox="1"/>
          <p:nvPr/>
        </p:nvSpPr>
        <p:spPr>
          <a:xfrm>
            <a:off x="3145971" y="3910412"/>
            <a:ext cx="487203" cy="523220"/>
          </a:xfrm>
          <a:prstGeom prst="rect">
            <a:avLst/>
          </a:prstGeom>
          <a:noFill/>
        </p:spPr>
        <p:txBody>
          <a:bodyPr wrap="square" rtlCol="0">
            <a:spAutoFit/>
          </a:bodyPr>
          <a:lstStyle/>
          <a:p>
            <a:r>
              <a:rPr lang="en-GB" sz="2800" dirty="0"/>
              <a:t>2</a:t>
            </a:r>
          </a:p>
        </p:txBody>
      </p:sp>
    </p:spTree>
    <p:extLst>
      <p:ext uri="{BB962C8B-B14F-4D97-AF65-F5344CB8AC3E}">
        <p14:creationId xmlns:p14="http://schemas.microsoft.com/office/powerpoint/2010/main" val="2847529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723032"/>
            <a:ext cx="6965245" cy="874740"/>
          </a:xfrm>
        </p:spPr>
        <p:txBody>
          <a:bodyPr/>
          <a:lstStyle/>
          <a:p>
            <a:r>
              <a:rPr lang="en-US" dirty="0" smtClean="0"/>
              <a:t>Stage 2</a:t>
            </a:r>
            <a:endParaRPr lang="en-US" dirty="0"/>
          </a:p>
        </p:txBody>
      </p:sp>
      <p:sp>
        <p:nvSpPr>
          <p:cNvPr id="3" name="Content Placeholder 2"/>
          <p:cNvSpPr>
            <a:spLocks noGrp="1"/>
          </p:cNvSpPr>
          <p:nvPr>
            <p:ph idx="1"/>
          </p:nvPr>
        </p:nvSpPr>
        <p:spPr>
          <a:xfrm>
            <a:off x="941697" y="1733266"/>
            <a:ext cx="6765646" cy="3989803"/>
          </a:xfrm>
        </p:spPr>
        <p:txBody>
          <a:bodyPr/>
          <a:lstStyle/>
          <a:p>
            <a:pPr marL="0" indent="0">
              <a:buNone/>
            </a:pPr>
            <a:r>
              <a:rPr lang="en-US" sz="2800" u="sng" dirty="0" smtClean="0"/>
              <a:t>Arrays for division</a:t>
            </a:r>
          </a:p>
          <a:p>
            <a:pPr marL="0" indent="0">
              <a:buNone/>
            </a:pPr>
            <a:r>
              <a:rPr lang="en-US" sz="2800" dirty="0" smtClean="0"/>
              <a:t>9 ÷ 3 </a:t>
            </a:r>
            <a:r>
              <a:rPr lang="en-US" sz="2800" dirty="0" smtClean="0">
                <a:solidFill>
                  <a:srgbClr val="FF0000"/>
                </a:solidFill>
              </a:rPr>
              <a:t>= 3</a:t>
            </a:r>
          </a:p>
          <a:p>
            <a:pPr marL="0" indent="0">
              <a:buNone/>
            </a:pPr>
            <a:r>
              <a:rPr lang="en-US" dirty="0" smtClean="0"/>
              <a:t>                         </a:t>
            </a:r>
          </a:p>
          <a:p>
            <a:pPr marL="0" indent="0">
              <a:buNone/>
            </a:pPr>
            <a:r>
              <a:rPr lang="en-US" dirty="0" smtClean="0"/>
              <a:t>                        </a:t>
            </a:r>
          </a:p>
        </p:txBody>
      </p:sp>
      <p:grpSp>
        <p:nvGrpSpPr>
          <p:cNvPr id="9" name="Group 8"/>
          <p:cNvGrpSpPr/>
          <p:nvPr/>
        </p:nvGrpSpPr>
        <p:grpSpPr>
          <a:xfrm>
            <a:off x="1276236" y="3063574"/>
            <a:ext cx="1717335" cy="531245"/>
            <a:chOff x="1276236" y="2879612"/>
            <a:chExt cx="1717335" cy="531245"/>
          </a:xfrm>
        </p:grpSpPr>
        <p:sp>
          <p:nvSpPr>
            <p:cNvPr id="5" name="Oval 4"/>
            <p:cNvSpPr/>
            <p:nvPr/>
          </p:nvSpPr>
          <p:spPr>
            <a:xfrm>
              <a:off x="1651000" y="3029857"/>
              <a:ext cx="217714" cy="19957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2021114" y="3029857"/>
              <a:ext cx="217714" cy="19957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365829" y="3029857"/>
              <a:ext cx="217714" cy="19957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a:spLocks/>
            </p:cNvSpPr>
            <p:nvPr/>
          </p:nvSpPr>
          <p:spPr>
            <a:xfrm>
              <a:off x="1276236" y="2879612"/>
              <a:ext cx="1717335" cy="531245"/>
            </a:xfrm>
            <a:prstGeom prst="ellipse">
              <a:avLst/>
            </a:prstGeom>
            <a:no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0" name="Group 9"/>
          <p:cNvGrpSpPr/>
          <p:nvPr/>
        </p:nvGrpSpPr>
        <p:grpSpPr>
          <a:xfrm>
            <a:off x="1276236" y="3893499"/>
            <a:ext cx="1717335" cy="531245"/>
            <a:chOff x="1276236" y="2879612"/>
            <a:chExt cx="1717335" cy="531245"/>
          </a:xfrm>
        </p:grpSpPr>
        <p:sp>
          <p:nvSpPr>
            <p:cNvPr id="11" name="Oval 10"/>
            <p:cNvSpPr/>
            <p:nvPr/>
          </p:nvSpPr>
          <p:spPr>
            <a:xfrm>
              <a:off x="1651000" y="3029857"/>
              <a:ext cx="217714" cy="19957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2021114" y="3029857"/>
              <a:ext cx="217714" cy="19957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2365829" y="3029857"/>
              <a:ext cx="217714" cy="19957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p:cNvSpPr>
            <p:nvPr/>
          </p:nvSpPr>
          <p:spPr>
            <a:xfrm>
              <a:off x="1276236" y="2879612"/>
              <a:ext cx="1717335" cy="531245"/>
            </a:xfrm>
            <a:prstGeom prst="ellipse">
              <a:avLst/>
            </a:prstGeom>
            <a:no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5" name="Group 14"/>
          <p:cNvGrpSpPr/>
          <p:nvPr/>
        </p:nvGrpSpPr>
        <p:grpSpPr>
          <a:xfrm>
            <a:off x="1276236" y="4709603"/>
            <a:ext cx="1717335" cy="531245"/>
            <a:chOff x="1276236" y="2879612"/>
            <a:chExt cx="1717335" cy="531245"/>
          </a:xfrm>
        </p:grpSpPr>
        <p:sp>
          <p:nvSpPr>
            <p:cNvPr id="16" name="Oval 15"/>
            <p:cNvSpPr/>
            <p:nvPr/>
          </p:nvSpPr>
          <p:spPr>
            <a:xfrm>
              <a:off x="1651000" y="3029857"/>
              <a:ext cx="217714" cy="19957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2021114" y="3029857"/>
              <a:ext cx="217714" cy="19957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2365829" y="3029857"/>
              <a:ext cx="217714" cy="19957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p:cNvSpPr>
            <p:nvPr/>
          </p:nvSpPr>
          <p:spPr>
            <a:xfrm>
              <a:off x="1276236" y="2879612"/>
              <a:ext cx="1717335" cy="531245"/>
            </a:xfrm>
            <a:prstGeom prst="ellipse">
              <a:avLst/>
            </a:prstGeom>
            <a:no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4" name="TextBox 23"/>
          <p:cNvSpPr txBox="1"/>
          <p:nvPr/>
        </p:nvSpPr>
        <p:spPr>
          <a:xfrm>
            <a:off x="5197844" y="2017010"/>
            <a:ext cx="3059051" cy="3970318"/>
          </a:xfrm>
          <a:prstGeom prst="rect">
            <a:avLst/>
          </a:prstGeom>
          <a:noFill/>
        </p:spPr>
        <p:txBody>
          <a:bodyPr wrap="square" rtlCol="0">
            <a:spAutoFit/>
          </a:bodyPr>
          <a:lstStyle/>
          <a:p>
            <a:pPr algn="ctr"/>
            <a:r>
              <a:rPr lang="en-US" sz="2400" dirty="0" smtClean="0"/>
              <a:t>Draw an array of three, circle it and label it as ‘1’. </a:t>
            </a:r>
          </a:p>
          <a:p>
            <a:pPr algn="ctr"/>
            <a:endParaRPr lang="en-US" dirty="0"/>
          </a:p>
          <a:p>
            <a:pPr algn="ctr"/>
            <a:r>
              <a:rPr lang="en-US" sz="2400" dirty="0" smtClean="0"/>
              <a:t>Continue with this until the number is reached i.e. until </a:t>
            </a:r>
            <a:r>
              <a:rPr lang="en-US" sz="2400" dirty="0"/>
              <a:t>9</a:t>
            </a:r>
            <a:r>
              <a:rPr lang="en-US" sz="2400" dirty="0" smtClean="0"/>
              <a:t>. </a:t>
            </a:r>
          </a:p>
          <a:p>
            <a:pPr algn="ctr"/>
            <a:endParaRPr lang="en-US" dirty="0"/>
          </a:p>
          <a:p>
            <a:pPr algn="ctr"/>
            <a:r>
              <a:rPr lang="en-US" sz="2400" dirty="0" smtClean="0"/>
              <a:t>Count the number of sets, which gives you the answer. </a:t>
            </a:r>
            <a:endParaRPr lang="en-US" sz="2400" dirty="0"/>
          </a:p>
        </p:txBody>
      </p:sp>
      <p:sp>
        <p:nvSpPr>
          <p:cNvPr id="20" name="TextBox 19"/>
          <p:cNvSpPr txBox="1"/>
          <p:nvPr/>
        </p:nvSpPr>
        <p:spPr>
          <a:xfrm>
            <a:off x="3145971" y="3037609"/>
            <a:ext cx="487203" cy="523220"/>
          </a:xfrm>
          <a:prstGeom prst="rect">
            <a:avLst/>
          </a:prstGeom>
          <a:noFill/>
        </p:spPr>
        <p:txBody>
          <a:bodyPr wrap="square" rtlCol="0">
            <a:spAutoFit/>
          </a:bodyPr>
          <a:lstStyle/>
          <a:p>
            <a:r>
              <a:rPr lang="en-GB" sz="2800" dirty="0" smtClean="0"/>
              <a:t>1</a:t>
            </a:r>
            <a:endParaRPr lang="en-GB" sz="2800" dirty="0"/>
          </a:p>
        </p:txBody>
      </p:sp>
      <p:sp>
        <p:nvSpPr>
          <p:cNvPr id="21" name="TextBox 20"/>
          <p:cNvSpPr txBox="1"/>
          <p:nvPr/>
        </p:nvSpPr>
        <p:spPr>
          <a:xfrm>
            <a:off x="3182191" y="3879332"/>
            <a:ext cx="487203" cy="523220"/>
          </a:xfrm>
          <a:prstGeom prst="rect">
            <a:avLst/>
          </a:prstGeom>
          <a:noFill/>
        </p:spPr>
        <p:txBody>
          <a:bodyPr wrap="square" rtlCol="0">
            <a:spAutoFit/>
          </a:bodyPr>
          <a:lstStyle/>
          <a:p>
            <a:r>
              <a:rPr lang="en-GB" sz="2800" dirty="0"/>
              <a:t>2</a:t>
            </a:r>
          </a:p>
        </p:txBody>
      </p:sp>
      <p:sp>
        <p:nvSpPr>
          <p:cNvPr id="22" name="TextBox 21"/>
          <p:cNvSpPr txBox="1"/>
          <p:nvPr/>
        </p:nvSpPr>
        <p:spPr>
          <a:xfrm>
            <a:off x="3182191" y="4698024"/>
            <a:ext cx="487203" cy="523220"/>
          </a:xfrm>
          <a:prstGeom prst="rect">
            <a:avLst/>
          </a:prstGeom>
          <a:noFill/>
        </p:spPr>
        <p:txBody>
          <a:bodyPr wrap="square" rtlCol="0">
            <a:spAutoFit/>
          </a:bodyPr>
          <a:lstStyle/>
          <a:p>
            <a:r>
              <a:rPr lang="en-GB" sz="2800" dirty="0"/>
              <a:t>3</a:t>
            </a:r>
          </a:p>
        </p:txBody>
      </p:sp>
    </p:spTree>
    <p:extLst>
      <p:ext uri="{BB962C8B-B14F-4D97-AF65-F5344CB8AC3E}">
        <p14:creationId xmlns:p14="http://schemas.microsoft.com/office/powerpoint/2010/main" val="226495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706249"/>
            <a:ext cx="6965245" cy="983922"/>
          </a:xfrm>
        </p:spPr>
        <p:txBody>
          <a:bodyPr/>
          <a:lstStyle/>
          <a:p>
            <a:r>
              <a:rPr lang="en-US" dirty="0" smtClean="0"/>
              <a:t>Stage 2</a:t>
            </a:r>
            <a:endParaRPr lang="en-US" dirty="0"/>
          </a:p>
        </p:txBody>
      </p:sp>
      <p:sp>
        <p:nvSpPr>
          <p:cNvPr id="3" name="Content Placeholder 2"/>
          <p:cNvSpPr>
            <a:spLocks noGrp="1"/>
          </p:cNvSpPr>
          <p:nvPr>
            <p:ph idx="1"/>
          </p:nvPr>
        </p:nvSpPr>
        <p:spPr>
          <a:xfrm>
            <a:off x="793301" y="1690170"/>
            <a:ext cx="7545477" cy="4369435"/>
          </a:xfrm>
        </p:spPr>
        <p:txBody>
          <a:bodyPr>
            <a:normAutofit fontScale="92500" lnSpcReduction="10000"/>
          </a:bodyPr>
          <a:lstStyle/>
          <a:p>
            <a:pPr marL="0" indent="0">
              <a:buNone/>
            </a:pPr>
            <a:r>
              <a:rPr lang="en-US" sz="2800" u="sng" dirty="0" smtClean="0"/>
              <a:t>Division as repeated subtraction using a number line </a:t>
            </a:r>
            <a:r>
              <a:rPr lang="en-US" sz="2800" dirty="0" smtClean="0"/>
              <a:t>(15 </a:t>
            </a:r>
            <a:r>
              <a:rPr lang="en-US" sz="2800" dirty="0" smtClean="0">
                <a:latin typeface="ＭＳ ゴシック"/>
                <a:ea typeface="ＭＳ ゴシック"/>
                <a:cs typeface="ＭＳ ゴシック"/>
              </a:rPr>
              <a:t>÷</a:t>
            </a:r>
            <a:r>
              <a:rPr lang="en-US" sz="2800" dirty="0" smtClean="0"/>
              <a:t> 5 = 3)</a:t>
            </a:r>
          </a:p>
          <a:p>
            <a:pPr marL="0" indent="0">
              <a:buNone/>
            </a:pPr>
            <a:endParaRPr lang="en-US" sz="2800" dirty="0"/>
          </a:p>
          <a:p>
            <a:pPr marL="0" indent="0">
              <a:buNone/>
            </a:pPr>
            <a:endParaRPr lang="en-US" sz="2800" dirty="0" smtClean="0">
              <a:solidFill>
                <a:srgbClr val="FF0000"/>
              </a:solidFill>
            </a:endParaRPr>
          </a:p>
          <a:p>
            <a:pPr marL="0" indent="0">
              <a:buNone/>
            </a:pPr>
            <a:endParaRPr lang="en-US" sz="2800" dirty="0">
              <a:solidFill>
                <a:srgbClr val="FF0000"/>
              </a:solidFill>
            </a:endParaRPr>
          </a:p>
          <a:p>
            <a:pPr marL="0" indent="0">
              <a:buNone/>
            </a:pPr>
            <a:endParaRPr lang="en-US" sz="2800" dirty="0" smtClean="0">
              <a:solidFill>
                <a:srgbClr val="FF0000"/>
              </a:solidFill>
            </a:endParaRPr>
          </a:p>
          <a:p>
            <a:pPr marL="0" indent="0">
              <a:buNone/>
            </a:pPr>
            <a:endParaRPr lang="en-US" sz="2800" dirty="0">
              <a:solidFill>
                <a:srgbClr val="FF0000"/>
              </a:solidFill>
            </a:endParaRPr>
          </a:p>
          <a:p>
            <a:pPr marL="0" indent="0">
              <a:buNone/>
            </a:pPr>
            <a:endParaRPr lang="en-US" sz="2800" dirty="0" smtClean="0">
              <a:solidFill>
                <a:srgbClr val="FF0000"/>
              </a:solidFill>
            </a:endParaRPr>
          </a:p>
          <a:p>
            <a:pPr marL="0" indent="0" algn="ctr">
              <a:buNone/>
            </a:pPr>
            <a:r>
              <a:rPr lang="en-US" sz="2800" dirty="0" smtClean="0">
                <a:solidFill>
                  <a:srgbClr val="FF0000"/>
                </a:solidFill>
              </a:rPr>
              <a:t>Start from the right at 15. Jump back in fives until zero is reached. Count the number of jumps. </a:t>
            </a:r>
          </a:p>
          <a:p>
            <a:pPr marL="0" indent="0">
              <a:buNone/>
            </a:pPr>
            <a:endParaRPr lang="en-US" dirty="0"/>
          </a:p>
          <a:p>
            <a:pPr marL="0" indent="0">
              <a:buNone/>
            </a:pPr>
            <a:endParaRPr lang="en-US" dirty="0"/>
          </a:p>
        </p:txBody>
      </p:sp>
      <p:pic>
        <p:nvPicPr>
          <p:cNvPr id="5" name="Picture 4"/>
          <p:cNvPicPr>
            <a:picLocks noChangeAspect="1"/>
          </p:cNvPicPr>
          <p:nvPr/>
        </p:nvPicPr>
        <p:blipFill>
          <a:blip r:embed="rId2"/>
          <a:stretch>
            <a:fillRect/>
          </a:stretch>
        </p:blipFill>
        <p:spPr>
          <a:xfrm>
            <a:off x="1063017" y="2864749"/>
            <a:ext cx="6969955" cy="2020277"/>
          </a:xfrm>
          <a:prstGeom prst="rect">
            <a:avLst/>
          </a:prstGeom>
        </p:spPr>
      </p:pic>
      <p:cxnSp>
        <p:nvCxnSpPr>
          <p:cNvPr id="7" name="Straight Arrow Connector 6"/>
          <p:cNvCxnSpPr/>
          <p:nvPr/>
        </p:nvCxnSpPr>
        <p:spPr>
          <a:xfrm flipV="1">
            <a:off x="2511188" y="2402007"/>
            <a:ext cx="0" cy="5732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157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809" y="661225"/>
            <a:ext cx="6965245" cy="939251"/>
          </a:xfrm>
        </p:spPr>
        <p:txBody>
          <a:bodyPr/>
          <a:lstStyle/>
          <a:p>
            <a:r>
              <a:rPr lang="en-US" dirty="0" smtClean="0"/>
              <a:t>Stage 2</a:t>
            </a:r>
            <a:endParaRPr lang="en-US" dirty="0"/>
          </a:p>
        </p:txBody>
      </p:sp>
      <p:sp>
        <p:nvSpPr>
          <p:cNvPr id="3" name="Content Placeholder 2"/>
          <p:cNvSpPr>
            <a:spLocks noGrp="1"/>
          </p:cNvSpPr>
          <p:nvPr>
            <p:ph idx="1"/>
          </p:nvPr>
        </p:nvSpPr>
        <p:spPr>
          <a:xfrm>
            <a:off x="780143" y="1532236"/>
            <a:ext cx="7547427" cy="4609255"/>
          </a:xfrm>
        </p:spPr>
        <p:txBody>
          <a:bodyPr>
            <a:noAutofit/>
          </a:bodyPr>
          <a:lstStyle/>
          <a:p>
            <a:pPr marL="0" indent="0">
              <a:buNone/>
            </a:pPr>
            <a:r>
              <a:rPr lang="en-US" dirty="0" smtClean="0"/>
              <a:t>In KS1 (infants), children will start to work on questions that give rise to remainders. Arrays would be the best method to use at this stage. </a:t>
            </a:r>
          </a:p>
          <a:p>
            <a:pPr marL="0" indent="0">
              <a:buNone/>
            </a:pPr>
            <a:r>
              <a:rPr lang="en-US" dirty="0" smtClean="0"/>
              <a:t>                                                          </a:t>
            </a:r>
            <a:endParaRPr lang="en-US" dirty="0"/>
          </a:p>
          <a:p>
            <a:pPr marL="0" indent="0">
              <a:buNone/>
            </a:pPr>
            <a:r>
              <a:rPr lang="en-US" dirty="0" smtClean="0"/>
              <a:t>17 ÷ 5 =                                                  </a:t>
            </a:r>
          </a:p>
          <a:p>
            <a:pPr marL="0" indent="0">
              <a:buNone/>
            </a:pPr>
            <a:r>
              <a:rPr lang="en-US" dirty="0" smtClean="0"/>
              <a:t>                                                               </a:t>
            </a:r>
          </a:p>
          <a:p>
            <a:pPr marL="0" indent="0">
              <a:buNone/>
            </a:pPr>
            <a:r>
              <a:rPr lang="en-US" dirty="0"/>
              <a:t> </a:t>
            </a:r>
            <a:r>
              <a:rPr lang="en-US" dirty="0" smtClean="0"/>
              <a:t>                                                               </a:t>
            </a:r>
            <a:r>
              <a:rPr lang="en-US" dirty="0"/>
              <a:t>	</a:t>
            </a:r>
            <a:r>
              <a:rPr lang="en-US" dirty="0" smtClean="0"/>
              <a:t>	</a:t>
            </a:r>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Three groups of five. Two left over. </a:t>
            </a:r>
            <a:endParaRPr lang="en-US" dirty="0"/>
          </a:p>
        </p:txBody>
      </p:sp>
      <p:grpSp>
        <p:nvGrpSpPr>
          <p:cNvPr id="21" name="Group 20"/>
          <p:cNvGrpSpPr/>
          <p:nvPr/>
        </p:nvGrpSpPr>
        <p:grpSpPr>
          <a:xfrm>
            <a:off x="3759199" y="3793787"/>
            <a:ext cx="2772833" cy="656167"/>
            <a:chOff x="3704167" y="3534833"/>
            <a:chExt cx="2772833" cy="656167"/>
          </a:xfrm>
        </p:grpSpPr>
        <p:sp>
          <p:nvSpPr>
            <p:cNvPr id="4" name="Oval 3"/>
            <p:cNvSpPr/>
            <p:nvPr/>
          </p:nvSpPr>
          <p:spPr>
            <a:xfrm>
              <a:off x="4064000" y="3746500"/>
              <a:ext cx="254000" cy="1905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4470400" y="3746500"/>
              <a:ext cx="254000" cy="1905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4914900" y="3754967"/>
              <a:ext cx="254000" cy="1905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5359400" y="3754967"/>
              <a:ext cx="254000" cy="1905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5867400" y="3754967"/>
              <a:ext cx="254000" cy="1905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3704167" y="3534833"/>
              <a:ext cx="2772833" cy="65616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5" name="Group 34"/>
          <p:cNvGrpSpPr/>
          <p:nvPr/>
        </p:nvGrpSpPr>
        <p:grpSpPr>
          <a:xfrm>
            <a:off x="3710515" y="4603567"/>
            <a:ext cx="2772833" cy="656167"/>
            <a:chOff x="3704167" y="3534833"/>
            <a:chExt cx="2772833" cy="656167"/>
          </a:xfrm>
        </p:grpSpPr>
        <p:sp>
          <p:nvSpPr>
            <p:cNvPr id="36" name="Oval 35"/>
            <p:cNvSpPr/>
            <p:nvPr/>
          </p:nvSpPr>
          <p:spPr>
            <a:xfrm>
              <a:off x="4064000" y="3746500"/>
              <a:ext cx="254000" cy="1905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4470400" y="3746500"/>
              <a:ext cx="254000" cy="1905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4914900" y="3754967"/>
              <a:ext cx="254000" cy="1905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5359400" y="3754967"/>
              <a:ext cx="254000" cy="1905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5867400" y="3754967"/>
              <a:ext cx="254000" cy="1905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3704167" y="3534833"/>
              <a:ext cx="2772833" cy="65616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3710515" y="2917486"/>
            <a:ext cx="2772833" cy="656167"/>
            <a:chOff x="3704167" y="3534833"/>
            <a:chExt cx="2772833" cy="656167"/>
          </a:xfrm>
        </p:grpSpPr>
        <p:sp>
          <p:nvSpPr>
            <p:cNvPr id="43" name="Oval 42"/>
            <p:cNvSpPr/>
            <p:nvPr/>
          </p:nvSpPr>
          <p:spPr>
            <a:xfrm>
              <a:off x="4064000" y="3746500"/>
              <a:ext cx="254000" cy="1905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4470400" y="3746500"/>
              <a:ext cx="254000" cy="1905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4914900" y="3754967"/>
              <a:ext cx="254000" cy="1905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5359400" y="3754967"/>
              <a:ext cx="254000" cy="1905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5867400" y="3754967"/>
              <a:ext cx="254000" cy="1905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3704167" y="3534833"/>
              <a:ext cx="2772833" cy="65616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9" name="Oval 48"/>
          <p:cNvSpPr/>
          <p:nvPr/>
        </p:nvSpPr>
        <p:spPr>
          <a:xfrm>
            <a:off x="4119032" y="5480121"/>
            <a:ext cx="254000" cy="21166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4605864" y="5501288"/>
            <a:ext cx="254000" cy="21166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6760912" y="3010932"/>
            <a:ext cx="406400" cy="461665"/>
          </a:xfrm>
          <a:prstGeom prst="rect">
            <a:avLst/>
          </a:prstGeom>
          <a:noFill/>
        </p:spPr>
        <p:txBody>
          <a:bodyPr wrap="square" rtlCol="0">
            <a:spAutoFit/>
          </a:bodyPr>
          <a:lstStyle/>
          <a:p>
            <a:r>
              <a:rPr lang="en-US" sz="2400" dirty="0" smtClean="0"/>
              <a:t>1</a:t>
            </a:r>
            <a:endParaRPr lang="en-US" sz="2400" dirty="0"/>
          </a:p>
        </p:txBody>
      </p:sp>
      <p:sp>
        <p:nvSpPr>
          <p:cNvPr id="28" name="TextBox 27"/>
          <p:cNvSpPr txBox="1"/>
          <p:nvPr/>
        </p:nvSpPr>
        <p:spPr>
          <a:xfrm>
            <a:off x="6781670" y="3869871"/>
            <a:ext cx="406400" cy="461665"/>
          </a:xfrm>
          <a:prstGeom prst="rect">
            <a:avLst/>
          </a:prstGeom>
          <a:noFill/>
        </p:spPr>
        <p:txBody>
          <a:bodyPr wrap="square" rtlCol="0">
            <a:spAutoFit/>
          </a:bodyPr>
          <a:lstStyle/>
          <a:p>
            <a:r>
              <a:rPr lang="en-US" sz="2400" dirty="0" smtClean="0"/>
              <a:t>2</a:t>
            </a:r>
            <a:endParaRPr lang="en-US" sz="2400" dirty="0"/>
          </a:p>
        </p:txBody>
      </p:sp>
      <p:sp>
        <p:nvSpPr>
          <p:cNvPr id="29" name="TextBox 28"/>
          <p:cNvSpPr txBox="1"/>
          <p:nvPr/>
        </p:nvSpPr>
        <p:spPr>
          <a:xfrm>
            <a:off x="6838535" y="4679651"/>
            <a:ext cx="406400" cy="461665"/>
          </a:xfrm>
          <a:prstGeom prst="rect">
            <a:avLst/>
          </a:prstGeom>
          <a:noFill/>
        </p:spPr>
        <p:txBody>
          <a:bodyPr wrap="square" rtlCol="0">
            <a:spAutoFit/>
          </a:bodyPr>
          <a:lstStyle/>
          <a:p>
            <a:r>
              <a:rPr lang="en-US" sz="2400" dirty="0"/>
              <a:t>3</a:t>
            </a:r>
          </a:p>
        </p:txBody>
      </p:sp>
    </p:spTree>
    <p:extLst>
      <p:ext uri="{BB962C8B-B14F-4D97-AF65-F5344CB8AC3E}">
        <p14:creationId xmlns:p14="http://schemas.microsoft.com/office/powerpoint/2010/main" val="21499242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809" y="661225"/>
            <a:ext cx="6965245" cy="939251"/>
          </a:xfrm>
        </p:spPr>
        <p:txBody>
          <a:bodyPr/>
          <a:lstStyle/>
          <a:p>
            <a:r>
              <a:rPr lang="en-US" dirty="0" smtClean="0"/>
              <a:t>Stage 2</a:t>
            </a:r>
            <a:endParaRPr lang="en-US" dirty="0"/>
          </a:p>
        </p:txBody>
      </p:sp>
      <p:sp>
        <p:nvSpPr>
          <p:cNvPr id="3" name="Content Placeholder 2"/>
          <p:cNvSpPr>
            <a:spLocks noGrp="1"/>
          </p:cNvSpPr>
          <p:nvPr>
            <p:ph idx="1"/>
          </p:nvPr>
        </p:nvSpPr>
        <p:spPr>
          <a:xfrm>
            <a:off x="780143" y="1532236"/>
            <a:ext cx="7547427" cy="4609255"/>
          </a:xfrm>
        </p:spPr>
        <p:txBody>
          <a:bodyPr>
            <a:noAutofit/>
          </a:bodyPr>
          <a:lstStyle/>
          <a:p>
            <a:pPr marL="0" indent="0">
              <a:buNone/>
            </a:pPr>
            <a:r>
              <a:rPr lang="en-US" dirty="0" smtClean="0"/>
              <a:t>In KS1 (infants), children will start to work on questions that give rise to remainders. Arrays would be the best method to use at this stage. </a:t>
            </a:r>
          </a:p>
          <a:p>
            <a:pPr marL="0" indent="0">
              <a:buNone/>
            </a:pPr>
            <a:r>
              <a:rPr lang="en-US" dirty="0" smtClean="0"/>
              <a:t>                                                          </a:t>
            </a:r>
            <a:endParaRPr lang="en-US" dirty="0"/>
          </a:p>
          <a:p>
            <a:pPr marL="0" indent="0">
              <a:buNone/>
            </a:pPr>
            <a:r>
              <a:rPr lang="en-US" dirty="0" smtClean="0"/>
              <a:t>17 ÷ 5 = </a:t>
            </a:r>
            <a:r>
              <a:rPr lang="en-US" dirty="0" smtClean="0">
                <a:solidFill>
                  <a:srgbClr val="FF0000"/>
                </a:solidFill>
              </a:rPr>
              <a:t>3 r 2</a:t>
            </a:r>
            <a:r>
              <a:rPr lang="en-US" dirty="0" smtClean="0"/>
              <a:t>                                                 </a:t>
            </a:r>
          </a:p>
          <a:p>
            <a:pPr marL="0" indent="0">
              <a:buNone/>
            </a:pPr>
            <a:r>
              <a:rPr lang="en-US" dirty="0" smtClean="0"/>
              <a:t>                                                               </a:t>
            </a:r>
          </a:p>
          <a:p>
            <a:pPr marL="0" indent="0">
              <a:buNone/>
            </a:pPr>
            <a:r>
              <a:rPr lang="en-US" dirty="0"/>
              <a:t> </a:t>
            </a:r>
            <a:r>
              <a:rPr lang="en-US" dirty="0" smtClean="0"/>
              <a:t>                                                               </a:t>
            </a:r>
            <a:r>
              <a:rPr lang="en-US" dirty="0"/>
              <a:t>	</a:t>
            </a:r>
            <a:r>
              <a:rPr lang="en-US" dirty="0" smtClean="0"/>
              <a:t>	</a:t>
            </a:r>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Three groups of five. Two left over. </a:t>
            </a:r>
            <a:endParaRPr lang="en-US" dirty="0"/>
          </a:p>
        </p:txBody>
      </p:sp>
      <p:grpSp>
        <p:nvGrpSpPr>
          <p:cNvPr id="21" name="Group 20"/>
          <p:cNvGrpSpPr/>
          <p:nvPr/>
        </p:nvGrpSpPr>
        <p:grpSpPr>
          <a:xfrm>
            <a:off x="3759199" y="3793787"/>
            <a:ext cx="2772833" cy="656167"/>
            <a:chOff x="3704167" y="3534833"/>
            <a:chExt cx="2772833" cy="656167"/>
          </a:xfrm>
        </p:grpSpPr>
        <p:sp>
          <p:nvSpPr>
            <p:cNvPr id="4" name="Oval 3"/>
            <p:cNvSpPr/>
            <p:nvPr/>
          </p:nvSpPr>
          <p:spPr>
            <a:xfrm>
              <a:off x="4064000" y="3746500"/>
              <a:ext cx="254000" cy="1905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4470400" y="3746500"/>
              <a:ext cx="254000" cy="1905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4914900" y="3754967"/>
              <a:ext cx="254000" cy="1905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5359400" y="3754967"/>
              <a:ext cx="254000" cy="1905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5867400" y="3754967"/>
              <a:ext cx="254000" cy="1905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3704167" y="3534833"/>
              <a:ext cx="2772833" cy="65616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5" name="Group 34"/>
          <p:cNvGrpSpPr/>
          <p:nvPr/>
        </p:nvGrpSpPr>
        <p:grpSpPr>
          <a:xfrm>
            <a:off x="3710515" y="4603567"/>
            <a:ext cx="2772833" cy="656167"/>
            <a:chOff x="3704167" y="3534833"/>
            <a:chExt cx="2772833" cy="656167"/>
          </a:xfrm>
        </p:grpSpPr>
        <p:sp>
          <p:nvSpPr>
            <p:cNvPr id="36" name="Oval 35"/>
            <p:cNvSpPr/>
            <p:nvPr/>
          </p:nvSpPr>
          <p:spPr>
            <a:xfrm>
              <a:off x="4064000" y="3746500"/>
              <a:ext cx="254000" cy="1905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4470400" y="3746500"/>
              <a:ext cx="254000" cy="1905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4914900" y="3754967"/>
              <a:ext cx="254000" cy="1905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5359400" y="3754967"/>
              <a:ext cx="254000" cy="1905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5867400" y="3754967"/>
              <a:ext cx="254000" cy="1905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3704167" y="3534833"/>
              <a:ext cx="2772833" cy="65616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3710515" y="2917486"/>
            <a:ext cx="2772833" cy="656167"/>
            <a:chOff x="3704167" y="3534833"/>
            <a:chExt cx="2772833" cy="656167"/>
          </a:xfrm>
        </p:grpSpPr>
        <p:sp>
          <p:nvSpPr>
            <p:cNvPr id="43" name="Oval 42"/>
            <p:cNvSpPr/>
            <p:nvPr/>
          </p:nvSpPr>
          <p:spPr>
            <a:xfrm>
              <a:off x="4064000" y="3746500"/>
              <a:ext cx="254000" cy="1905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4470400" y="3746500"/>
              <a:ext cx="254000" cy="1905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4914900" y="3754967"/>
              <a:ext cx="254000" cy="1905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5359400" y="3754967"/>
              <a:ext cx="254000" cy="1905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5867400" y="3754967"/>
              <a:ext cx="254000" cy="1905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3704167" y="3534833"/>
              <a:ext cx="2772833" cy="65616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9" name="Oval 48"/>
          <p:cNvSpPr/>
          <p:nvPr/>
        </p:nvSpPr>
        <p:spPr>
          <a:xfrm>
            <a:off x="4119032" y="5480121"/>
            <a:ext cx="254000" cy="21166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4605864" y="5501288"/>
            <a:ext cx="254000" cy="21166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6760912" y="3010932"/>
            <a:ext cx="406400" cy="461665"/>
          </a:xfrm>
          <a:prstGeom prst="rect">
            <a:avLst/>
          </a:prstGeom>
          <a:noFill/>
        </p:spPr>
        <p:txBody>
          <a:bodyPr wrap="square" rtlCol="0">
            <a:spAutoFit/>
          </a:bodyPr>
          <a:lstStyle/>
          <a:p>
            <a:r>
              <a:rPr lang="en-US" sz="2400" dirty="0" smtClean="0"/>
              <a:t>1</a:t>
            </a:r>
            <a:endParaRPr lang="en-US" sz="2400" dirty="0"/>
          </a:p>
        </p:txBody>
      </p:sp>
      <p:sp>
        <p:nvSpPr>
          <p:cNvPr id="28" name="TextBox 27"/>
          <p:cNvSpPr txBox="1"/>
          <p:nvPr/>
        </p:nvSpPr>
        <p:spPr>
          <a:xfrm>
            <a:off x="6781670" y="3869871"/>
            <a:ext cx="406400" cy="461665"/>
          </a:xfrm>
          <a:prstGeom prst="rect">
            <a:avLst/>
          </a:prstGeom>
          <a:noFill/>
        </p:spPr>
        <p:txBody>
          <a:bodyPr wrap="square" rtlCol="0">
            <a:spAutoFit/>
          </a:bodyPr>
          <a:lstStyle/>
          <a:p>
            <a:r>
              <a:rPr lang="en-US" sz="2400" dirty="0" smtClean="0"/>
              <a:t>2</a:t>
            </a:r>
            <a:endParaRPr lang="en-US" sz="2400" dirty="0"/>
          </a:p>
        </p:txBody>
      </p:sp>
      <p:sp>
        <p:nvSpPr>
          <p:cNvPr id="29" name="TextBox 28"/>
          <p:cNvSpPr txBox="1"/>
          <p:nvPr/>
        </p:nvSpPr>
        <p:spPr>
          <a:xfrm>
            <a:off x="6838535" y="4679651"/>
            <a:ext cx="406400" cy="461665"/>
          </a:xfrm>
          <a:prstGeom prst="rect">
            <a:avLst/>
          </a:prstGeom>
          <a:noFill/>
        </p:spPr>
        <p:txBody>
          <a:bodyPr wrap="square" rtlCol="0">
            <a:spAutoFit/>
          </a:bodyPr>
          <a:lstStyle/>
          <a:p>
            <a:r>
              <a:rPr lang="en-US" sz="2400" dirty="0"/>
              <a:t>3</a:t>
            </a:r>
          </a:p>
        </p:txBody>
      </p:sp>
      <p:cxnSp>
        <p:nvCxnSpPr>
          <p:cNvPr id="30" name="Straight Arrow Connector 29"/>
          <p:cNvCxnSpPr/>
          <p:nvPr/>
        </p:nvCxnSpPr>
        <p:spPr>
          <a:xfrm flipH="1" flipV="1">
            <a:off x="2224585" y="3573653"/>
            <a:ext cx="4613950" cy="12415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2743099" y="3472597"/>
            <a:ext cx="1251179" cy="20286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69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Pushpin.thmx</Template>
  <TotalTime>2662</TotalTime>
  <Words>1608</Words>
  <Application>Microsoft Office PowerPoint</Application>
  <PresentationFormat>On-screen Show (4:3)</PresentationFormat>
  <Paragraphs>282</Paragraphs>
  <Slides>32</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ＭＳ ゴシック</vt:lpstr>
      <vt:lpstr>Arial</vt:lpstr>
      <vt:lpstr>Brush Script MT</vt:lpstr>
      <vt:lpstr>Calibri</vt:lpstr>
      <vt:lpstr>Constantia</vt:lpstr>
      <vt:lpstr>Franklin Gothic Book</vt:lpstr>
      <vt:lpstr>Rage Italic</vt:lpstr>
      <vt:lpstr>Symbol</vt:lpstr>
      <vt:lpstr>Pushpin</vt:lpstr>
      <vt:lpstr>Calculation Policy –  Years 3 and 4</vt:lpstr>
      <vt:lpstr>Division</vt:lpstr>
      <vt:lpstr>Stage 1 – Multiplication and Division</vt:lpstr>
      <vt:lpstr>Stage 2</vt:lpstr>
      <vt:lpstr>Stage 2</vt:lpstr>
      <vt:lpstr>Stage 2</vt:lpstr>
      <vt:lpstr>Stage 2</vt:lpstr>
      <vt:lpstr>Stage 2</vt:lpstr>
      <vt:lpstr>Stage 2</vt:lpstr>
      <vt:lpstr>Over to you:</vt:lpstr>
      <vt:lpstr>Stage 2 into 3</vt:lpstr>
      <vt:lpstr>Stage 3</vt:lpstr>
      <vt:lpstr>Stage 3</vt:lpstr>
      <vt:lpstr>Stage 3</vt:lpstr>
      <vt:lpstr>Stage 3</vt:lpstr>
      <vt:lpstr>Stage 3</vt:lpstr>
      <vt:lpstr>Stage 3</vt:lpstr>
      <vt:lpstr>Over to you:</vt:lpstr>
      <vt:lpstr>Stage 4</vt:lpstr>
      <vt:lpstr>Stage 4</vt:lpstr>
      <vt:lpstr>PowerPoint Presentation</vt:lpstr>
      <vt:lpstr>PowerPoint Presentation</vt:lpstr>
      <vt:lpstr>PowerPoint Presentation</vt:lpstr>
      <vt:lpstr>PowerPoint Presentation</vt:lpstr>
      <vt:lpstr>PowerPoint Presentation</vt:lpstr>
      <vt:lpstr>Over to you:</vt:lpstr>
      <vt:lpstr>Stage 5</vt:lpstr>
      <vt:lpstr>Times Tables</vt:lpstr>
      <vt:lpstr>To conclude…</vt:lpstr>
      <vt:lpstr>To conclude…</vt:lpstr>
      <vt:lpstr>The Government Expectation</vt:lpstr>
      <vt:lpstr>The Government Expectation</vt:lpstr>
    </vt:vector>
  </TitlesOfParts>
  <Company>Baker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Calculation Policy –  Lower School</dc:title>
  <dc:creator>Matthew Baker</dc:creator>
  <cp:lastModifiedBy>Rob Pritchard</cp:lastModifiedBy>
  <cp:revision>278</cp:revision>
  <cp:lastPrinted>2013-03-10T11:41:06Z</cp:lastPrinted>
  <dcterms:created xsi:type="dcterms:W3CDTF">2013-02-17T18:05:33Z</dcterms:created>
  <dcterms:modified xsi:type="dcterms:W3CDTF">2021-11-18T18:49:57Z</dcterms:modified>
</cp:coreProperties>
</file>