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56" r:id="rId2"/>
    <p:sldId id="501" r:id="rId3"/>
    <p:sldId id="489" r:id="rId4"/>
    <p:sldId id="359" r:id="rId5"/>
    <p:sldId id="360" r:id="rId6"/>
    <p:sldId id="502" r:id="rId7"/>
    <p:sldId id="399" r:id="rId8"/>
    <p:sldId id="448" r:id="rId9"/>
    <p:sldId id="449" r:id="rId10"/>
    <p:sldId id="400" r:id="rId11"/>
    <p:sldId id="401" r:id="rId12"/>
    <p:sldId id="403" r:id="rId13"/>
    <p:sldId id="404" r:id="rId14"/>
    <p:sldId id="503" r:id="rId15"/>
    <p:sldId id="405" r:id="rId16"/>
    <p:sldId id="406" r:id="rId17"/>
    <p:sldId id="407" r:id="rId18"/>
    <p:sldId id="504" r:id="rId19"/>
    <p:sldId id="408" r:id="rId20"/>
    <p:sldId id="409" r:id="rId21"/>
    <p:sldId id="410" r:id="rId22"/>
    <p:sldId id="411" r:id="rId23"/>
    <p:sldId id="412" r:id="rId24"/>
    <p:sldId id="505" r:id="rId25"/>
    <p:sldId id="413" r:id="rId26"/>
    <p:sldId id="414" r:id="rId27"/>
    <p:sldId id="415" r:id="rId28"/>
    <p:sldId id="416" r:id="rId29"/>
    <p:sldId id="417" r:id="rId30"/>
    <p:sldId id="418" r:id="rId31"/>
    <p:sldId id="506" r:id="rId32"/>
  </p:sldIdLst>
  <p:sldSz cx="9144000" cy="6858000" type="screen4x3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00C8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54" autoAdjust="0"/>
    <p:restoredTop sz="94660"/>
  </p:normalViewPr>
  <p:slideViewPr>
    <p:cSldViewPr snapToGrid="0" snapToObjects="1">
      <p:cViewPr>
        <p:scale>
          <a:sx n="75" d="100"/>
          <a:sy n="75" d="100"/>
        </p:scale>
        <p:origin x="1272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B68CF-AC55-954B-87B3-FC03D9FC2B69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8B947-C73C-E44C-B94B-E86C3504E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40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7C17D-D514-124A-829E-006E1C9F69D2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3D0A8-17C0-794F-B91D-6FE6A1FE5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066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3D0A8-17C0-794F-B91D-6FE6A1FE58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779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3D0A8-17C0-794F-B91D-6FE6A1FE58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60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Could start the meeting with this question</a:t>
            </a:r>
            <a:r>
              <a:rPr lang="en-US" baseline="0" dirty="0" smtClean="0"/>
              <a:t> on the board – show the method that you would use to work out the answer?</a:t>
            </a:r>
          </a:p>
          <a:p>
            <a:r>
              <a:rPr lang="en-US" baseline="0" dirty="0" smtClean="0"/>
              <a:t>Hundred squares on tables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3D0A8-17C0-794F-B91D-6FE6A1FE58B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942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3D0A8-17C0-794F-B91D-6FE6A1FE58B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42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3D0A8-17C0-794F-B91D-6FE6A1FE58B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46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3D0A8-17C0-794F-B91D-6FE6A1FE58B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660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Calculation Policy – </a:t>
            </a:r>
            <a:br>
              <a:rPr lang="en-US" dirty="0" smtClean="0"/>
            </a:br>
            <a:r>
              <a:rPr lang="en-US" dirty="0" smtClean="0"/>
              <a:t>Years 3 and 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Monday 22</a:t>
            </a:r>
            <a:r>
              <a:rPr lang="en-US" baseline="30000" dirty="0" smtClean="0"/>
              <a:t>nd</a:t>
            </a:r>
            <a:r>
              <a:rPr lang="en-US" dirty="0" smtClean="0"/>
              <a:t> November 2021</a:t>
            </a:r>
            <a:endParaRPr lang="en-US" dirty="0"/>
          </a:p>
        </p:txBody>
      </p:sp>
      <p:pic>
        <p:nvPicPr>
          <p:cNvPr id="4" name="Picture 3" descr="colour badge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50" y="4314261"/>
            <a:ext cx="1421038" cy="15064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581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67454"/>
            <a:ext cx="6965245" cy="861093"/>
          </a:xfrm>
        </p:spPr>
        <p:txBody>
          <a:bodyPr>
            <a:normAutofit/>
          </a:bodyPr>
          <a:lstStyle/>
          <a:p>
            <a:r>
              <a:rPr lang="en-US" dirty="0" smtClean="0"/>
              <a:t>Stage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640" y="1528547"/>
            <a:ext cx="7233312" cy="44628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u="sng" dirty="0"/>
              <a:t>42 </a:t>
            </a:r>
            <a:r>
              <a:rPr lang="en-GB" b="1" u="sng" dirty="0" smtClean="0"/>
              <a:t>+ 33</a:t>
            </a:r>
          </a:p>
          <a:p>
            <a:pPr marL="0" indent="0">
              <a:buNone/>
            </a:pPr>
            <a:r>
              <a:rPr lang="en-GB" dirty="0" smtClean="0"/>
              <a:t>40 </a:t>
            </a:r>
            <a:r>
              <a:rPr lang="en-GB" dirty="0"/>
              <a:t>+ 30 = 70 (collect the ‘tens’ together</a:t>
            </a:r>
            <a:r>
              <a:rPr lang="en-GB" dirty="0" smtClean="0"/>
              <a:t>)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2   +  3   =  5 (collect the </a:t>
            </a:r>
            <a:r>
              <a:rPr lang="en-GB" dirty="0" smtClean="0"/>
              <a:t>‘ones’ together – note the change in terminology from ‘units’ to ‘ones’).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 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70 + 5 = 75 (add the totals together</a:t>
            </a:r>
            <a:r>
              <a:rPr lang="en-GB" dirty="0" smtClean="0"/>
              <a:t>)</a:t>
            </a:r>
          </a:p>
          <a:p>
            <a:pPr marL="0" indent="0">
              <a:buNone/>
            </a:pPr>
            <a:endParaRPr lang="en-GB" dirty="0"/>
          </a:p>
          <a:p>
            <a:endParaRPr lang="en-US" dirty="0"/>
          </a:p>
        </p:txBody>
      </p:sp>
      <p:pic>
        <p:nvPicPr>
          <p:cNvPr id="3076" name="Picture 4" descr="Image result for dienes t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7" t="15620" r="29484" b="16908"/>
          <a:stretch/>
        </p:blipFill>
        <p:spPr bwMode="auto">
          <a:xfrm rot="5400000">
            <a:off x="2838738" y="2780014"/>
            <a:ext cx="682388" cy="242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dienes t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7" t="15620" r="29484" b="16908"/>
          <a:stretch/>
        </p:blipFill>
        <p:spPr bwMode="auto">
          <a:xfrm rot="5400000">
            <a:off x="2838738" y="3151198"/>
            <a:ext cx="682388" cy="242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dienes t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7" t="15620" r="29484" b="16908"/>
          <a:stretch/>
        </p:blipFill>
        <p:spPr bwMode="auto">
          <a:xfrm rot="5400000">
            <a:off x="2838738" y="3528410"/>
            <a:ext cx="682388" cy="242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dienes t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7" t="15620" r="29484" b="16908"/>
          <a:stretch/>
        </p:blipFill>
        <p:spPr bwMode="auto">
          <a:xfrm rot="5400000">
            <a:off x="2838738" y="2408831"/>
            <a:ext cx="682388" cy="242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dienes t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7" t="15620" r="29484" b="16908"/>
          <a:stretch/>
        </p:blipFill>
        <p:spPr bwMode="auto">
          <a:xfrm rot="5400000">
            <a:off x="5219092" y="2409754"/>
            <a:ext cx="682388" cy="242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dienes t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7" t="15620" r="29484" b="16908"/>
          <a:stretch/>
        </p:blipFill>
        <p:spPr bwMode="auto">
          <a:xfrm rot="5400000">
            <a:off x="5219092" y="2846022"/>
            <a:ext cx="682388" cy="242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dienes t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7" t="15620" r="29484" b="16908"/>
          <a:stretch/>
        </p:blipFill>
        <p:spPr bwMode="auto">
          <a:xfrm rot="5400000">
            <a:off x="5216269" y="3217205"/>
            <a:ext cx="682388" cy="242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905769" y="3521125"/>
            <a:ext cx="177421" cy="198354"/>
          </a:xfrm>
          <a:prstGeom prst="rect">
            <a:avLst/>
          </a:prstGeom>
          <a:solidFill>
            <a:srgbClr val="92D050"/>
          </a:solidFill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6905769" y="3865499"/>
            <a:ext cx="177421" cy="198354"/>
          </a:xfrm>
          <a:prstGeom prst="rect">
            <a:avLst/>
          </a:prstGeom>
          <a:solidFill>
            <a:srgbClr val="92D050"/>
          </a:solidFill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7214022" y="3521125"/>
            <a:ext cx="177421" cy="198354"/>
          </a:xfrm>
          <a:prstGeom prst="rect">
            <a:avLst/>
          </a:prstGeom>
          <a:solidFill>
            <a:srgbClr val="92D050"/>
          </a:solidFill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7222024" y="3869604"/>
            <a:ext cx="177421" cy="198354"/>
          </a:xfrm>
          <a:prstGeom prst="rect">
            <a:avLst/>
          </a:prstGeom>
          <a:solidFill>
            <a:srgbClr val="92D050"/>
          </a:solidFill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7235590" y="4203513"/>
            <a:ext cx="177421" cy="198354"/>
          </a:xfrm>
          <a:prstGeom prst="rect">
            <a:avLst/>
          </a:prstGeom>
          <a:solidFill>
            <a:srgbClr val="92D050"/>
          </a:solidFill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41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749343"/>
            <a:ext cx="6965245" cy="764584"/>
          </a:xfrm>
        </p:spPr>
        <p:txBody>
          <a:bodyPr/>
          <a:lstStyle/>
          <a:p>
            <a:r>
              <a:rPr lang="en-US" dirty="0" smtClean="0"/>
              <a:t>Stage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6288" y="1513926"/>
            <a:ext cx="7219664" cy="4358467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Using a number line for </a:t>
            </a:r>
            <a:r>
              <a:rPr lang="en-GB" dirty="0" smtClean="0"/>
              <a:t>TO </a:t>
            </a:r>
            <a:r>
              <a:rPr lang="en-GB" dirty="0"/>
              <a:t>+ </a:t>
            </a:r>
            <a:r>
              <a:rPr lang="en-GB" dirty="0" smtClean="0"/>
              <a:t>TO </a:t>
            </a:r>
            <a:r>
              <a:rPr lang="en-GB" dirty="0"/>
              <a:t>(number square to help). </a:t>
            </a:r>
          </a:p>
          <a:p>
            <a:pPr marL="0" indent="0">
              <a:buNone/>
            </a:pPr>
            <a:endParaRPr lang="en-GB" b="1" u="sng" dirty="0" smtClean="0"/>
          </a:p>
          <a:p>
            <a:pPr marL="0" indent="0">
              <a:buNone/>
            </a:pPr>
            <a:r>
              <a:rPr lang="en-GB" b="1" u="sng" dirty="0" smtClean="0"/>
              <a:t>42 + 33</a:t>
            </a:r>
            <a:endParaRPr lang="en-GB" b="1" u="sng" dirty="0"/>
          </a:p>
          <a:p>
            <a:pPr marL="0" indent="0">
              <a:buNone/>
            </a:pPr>
            <a:r>
              <a:rPr lang="en-GB" dirty="0"/>
              <a:t>Start at 42. Jump forward in tens 3 times. Then jump forward </a:t>
            </a:r>
            <a:r>
              <a:rPr lang="en-GB" dirty="0" smtClean="0"/>
              <a:t>in ones </a:t>
            </a:r>
            <a:r>
              <a:rPr lang="en-GB" dirty="0"/>
              <a:t>three times. </a:t>
            </a:r>
          </a:p>
          <a:p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736" y="4229742"/>
            <a:ext cx="7275817" cy="166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3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708398"/>
            <a:ext cx="6965245" cy="825537"/>
          </a:xfrm>
        </p:spPr>
        <p:txBody>
          <a:bodyPr/>
          <a:lstStyle/>
          <a:p>
            <a:r>
              <a:rPr lang="en-US" dirty="0" smtClean="0"/>
              <a:t>Stage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8396" y="1580285"/>
            <a:ext cx="7161872" cy="44869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Children would continue to consolidate the use of number lines at this stage, moving towards jumping to the next ten:</a:t>
            </a:r>
          </a:p>
          <a:p>
            <a:pPr marL="0" indent="0">
              <a:buNone/>
            </a:pPr>
            <a:r>
              <a:rPr lang="en-US" dirty="0" smtClean="0"/>
              <a:t>66 + 28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dirty="0" smtClean="0"/>
              <a:t>66 + 28 = 94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11149" y="583940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795" y="3351907"/>
            <a:ext cx="674370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77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708400"/>
            <a:ext cx="6965245" cy="874740"/>
          </a:xfrm>
        </p:spPr>
        <p:txBody>
          <a:bodyPr>
            <a:normAutofit/>
          </a:bodyPr>
          <a:lstStyle/>
          <a:p>
            <a:r>
              <a:rPr lang="en-US" dirty="0" smtClean="0"/>
              <a:t>Stage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1181" y="1842447"/>
            <a:ext cx="7372928" cy="44082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They could continue to use the method shown at Year 2.</a:t>
            </a: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dirty="0" smtClean="0"/>
              <a:t>66 + 28 =</a:t>
            </a:r>
          </a:p>
          <a:p>
            <a:pPr marL="0" indent="0">
              <a:buNone/>
            </a:pPr>
            <a:r>
              <a:rPr lang="en-US" dirty="0" smtClean="0"/>
              <a:t>      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Either of these methods are ok at this stage. It really depends on what works best for individual children. 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973" y="3108348"/>
            <a:ext cx="5933648" cy="193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76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708400"/>
            <a:ext cx="6965245" cy="929331"/>
          </a:xfrm>
        </p:spPr>
        <p:txBody>
          <a:bodyPr/>
          <a:lstStyle/>
          <a:p>
            <a:r>
              <a:rPr lang="en-GB" dirty="0" smtClean="0"/>
              <a:t>Over to you: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023" y="1774209"/>
            <a:ext cx="7079985" cy="394886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Try using a number line to solve one of these calculations: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54 + 42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46 + 38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6973" y="3222552"/>
            <a:ext cx="5042522" cy="138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11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619" y="640161"/>
            <a:ext cx="6965245" cy="902036"/>
          </a:xfrm>
        </p:spPr>
        <p:txBody>
          <a:bodyPr/>
          <a:lstStyle/>
          <a:p>
            <a:r>
              <a:rPr lang="en-US" dirty="0" smtClean="0"/>
              <a:t>Stage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8620" y="1542197"/>
            <a:ext cx="6965244" cy="449011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Some children will be very confident with partitioning the digits, and adding together.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dirty="0" smtClean="0"/>
              <a:t>6</a:t>
            </a:r>
            <a:r>
              <a:rPr lang="en-US" sz="3200" dirty="0" smtClean="0">
                <a:solidFill>
                  <a:srgbClr val="0000FF"/>
                </a:solidFill>
              </a:rPr>
              <a:t>6</a:t>
            </a:r>
            <a:r>
              <a:rPr lang="en-US" sz="3200" dirty="0" smtClean="0"/>
              <a:t> + 2</a:t>
            </a:r>
            <a:r>
              <a:rPr lang="en-US" sz="3200" dirty="0" smtClean="0">
                <a:solidFill>
                  <a:srgbClr val="0000FF"/>
                </a:solidFill>
              </a:rPr>
              <a:t>8</a:t>
            </a:r>
            <a:r>
              <a:rPr lang="en-US" sz="3200" dirty="0" smtClean="0"/>
              <a:t> =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60 + 20 = 80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0000FF"/>
                </a:solidFill>
              </a:rPr>
              <a:t>6 + 8 = 14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80 + 14 = 94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65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94753"/>
            <a:ext cx="6965245" cy="765558"/>
          </a:xfrm>
        </p:spPr>
        <p:txBody>
          <a:bodyPr/>
          <a:lstStyle/>
          <a:p>
            <a:r>
              <a:rPr lang="en-US" dirty="0" smtClean="0"/>
              <a:t>Stage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023" y="1460311"/>
            <a:ext cx="7093633" cy="45174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Alternatively, children may prefer to work out this calculation as follows: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66 + </a:t>
            </a:r>
            <a:r>
              <a:rPr lang="en-US" sz="2800" dirty="0" smtClean="0">
                <a:solidFill>
                  <a:srgbClr val="0000FF"/>
                </a:solidFill>
              </a:rPr>
              <a:t>2</a:t>
            </a:r>
            <a:r>
              <a:rPr lang="en-US" sz="2800" dirty="0" smtClean="0">
                <a:solidFill>
                  <a:srgbClr val="FF6600"/>
                </a:solidFill>
              </a:rPr>
              <a:t>8</a:t>
            </a:r>
            <a:r>
              <a:rPr lang="en-US" sz="2800" dirty="0" smtClean="0"/>
              <a:t> =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66 + </a:t>
            </a:r>
            <a:r>
              <a:rPr lang="en-US" sz="2800" dirty="0" smtClean="0">
                <a:solidFill>
                  <a:srgbClr val="0000FF"/>
                </a:solidFill>
              </a:rPr>
              <a:t>20 = </a:t>
            </a:r>
            <a:r>
              <a:rPr lang="en-US" sz="2800" dirty="0" smtClean="0"/>
              <a:t>86</a:t>
            </a:r>
            <a:endParaRPr lang="en-US" sz="28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800" dirty="0" smtClean="0"/>
              <a:t>86 + </a:t>
            </a:r>
            <a:r>
              <a:rPr lang="en-US" sz="2800" dirty="0" smtClean="0">
                <a:solidFill>
                  <a:srgbClr val="FF6600"/>
                </a:solidFill>
              </a:rPr>
              <a:t>8 = </a:t>
            </a:r>
            <a:r>
              <a:rPr lang="en-US" sz="2800" dirty="0" smtClean="0"/>
              <a:t>94</a:t>
            </a:r>
            <a:endParaRPr lang="en-US" sz="2800" dirty="0" smtClean="0">
              <a:solidFill>
                <a:srgbClr val="FF6600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800" dirty="0" smtClean="0"/>
              <a:t>66 + 28 = </a:t>
            </a:r>
            <a:r>
              <a:rPr lang="en-US" sz="2800" dirty="0" smtClean="0">
                <a:solidFill>
                  <a:srgbClr val="FF0000"/>
                </a:solidFill>
              </a:rPr>
              <a:t>94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577645" y="3456782"/>
            <a:ext cx="3501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At this stage, children should be working out calculations horizontally, not looking at more formal vertical methods. 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50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67712"/>
            <a:ext cx="6965245" cy="806502"/>
          </a:xfrm>
        </p:spPr>
        <p:txBody>
          <a:bodyPr/>
          <a:lstStyle/>
          <a:p>
            <a:r>
              <a:rPr lang="en-US" dirty="0" smtClean="0"/>
              <a:t>Stage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6287" y="1474214"/>
            <a:ext cx="7178721" cy="446256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Children will continue to use horizontal methods (number line), but coming up against questions of a more difficult nature.</a:t>
            </a:r>
          </a:p>
          <a:p>
            <a:pPr marL="0" indent="0">
              <a:buNone/>
            </a:pPr>
            <a:r>
              <a:rPr lang="en-US" dirty="0" smtClean="0"/>
              <a:t>125 + 87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Here, the children could do eight jumps of ten. However, many children should now be confident enough to add this all in one go. </a:t>
            </a:r>
          </a:p>
          <a:p>
            <a:pPr marL="0" indent="0">
              <a:buNone/>
            </a:pPr>
            <a:endParaRPr lang="en-US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59" y="4410998"/>
            <a:ext cx="75723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27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708399"/>
            <a:ext cx="6965245" cy="888388"/>
          </a:xfrm>
        </p:spPr>
        <p:txBody>
          <a:bodyPr/>
          <a:lstStyle/>
          <a:p>
            <a:r>
              <a:rPr lang="en-GB" dirty="0" smtClean="0"/>
              <a:t>Over to you: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024" y="1746913"/>
            <a:ext cx="6965244" cy="3976156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Try using partitioning or a number line to solve one of these calculations: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54 + 39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62 + 45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112 + 37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650" y="3241885"/>
            <a:ext cx="2348262" cy="248118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508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81104"/>
            <a:ext cx="6965245" cy="847445"/>
          </a:xfrm>
        </p:spPr>
        <p:txBody>
          <a:bodyPr/>
          <a:lstStyle/>
          <a:p>
            <a:r>
              <a:rPr lang="en-US" dirty="0" smtClean="0"/>
              <a:t>Stage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752" y="1528549"/>
            <a:ext cx="7315200" cy="44628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Once children are confident with horizontal methods, we would move into vertical methods.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 smtClean="0"/>
              <a:t>Expanded Partitioning Method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This is set out vertically, in a similar fashion to the traditional form of addition.</a:t>
            </a:r>
          </a:p>
          <a:p>
            <a:pPr marL="0" indent="0" algn="ctr">
              <a:buNone/>
            </a:pPr>
            <a:r>
              <a:rPr lang="en-US" sz="3200" dirty="0" smtClean="0"/>
              <a:t>   215</a:t>
            </a:r>
          </a:p>
          <a:p>
            <a:pPr marL="0" indent="0" algn="ctr">
              <a:buNone/>
            </a:pPr>
            <a:r>
              <a:rPr lang="en-US" sz="3200" dirty="0" smtClean="0"/>
              <a:t>+ </a:t>
            </a:r>
            <a:r>
              <a:rPr lang="en-US" sz="3200" u="sng" dirty="0" smtClean="0"/>
              <a:t>133 </a:t>
            </a:r>
            <a:r>
              <a:rPr lang="en-US" sz="3200" dirty="0" smtClean="0"/>
              <a:t>    </a:t>
            </a:r>
            <a:endParaRPr lang="en-US" sz="3200" u="sng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1300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75" y="623887"/>
            <a:ext cx="7105650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48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619" y="681106"/>
            <a:ext cx="6965245" cy="888388"/>
          </a:xfrm>
        </p:spPr>
        <p:txBody>
          <a:bodyPr/>
          <a:lstStyle/>
          <a:p>
            <a:r>
              <a:rPr lang="en-US" dirty="0" smtClean="0"/>
              <a:t>Stage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8620" y="1828800"/>
            <a:ext cx="6965244" cy="40533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215</a:t>
            </a:r>
          </a:p>
          <a:p>
            <a:pPr marL="0" indent="0" algn="ctr">
              <a:buNone/>
            </a:pPr>
            <a:r>
              <a:rPr lang="en-US" sz="3200" dirty="0" smtClean="0"/>
              <a:t>    </a:t>
            </a:r>
            <a:r>
              <a:rPr lang="en-US" sz="3200" u="sng" dirty="0" smtClean="0"/>
              <a:t>133</a:t>
            </a:r>
            <a:r>
              <a:rPr lang="en-US" sz="3200" dirty="0" smtClean="0"/>
              <a:t>  +</a:t>
            </a:r>
          </a:p>
          <a:p>
            <a:pPr marL="0" indent="0" algn="ctr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                 8 (5 + 3)</a:t>
            </a:r>
          </a:p>
          <a:p>
            <a:pPr marL="0" indent="0" algn="ctr">
              <a:buNone/>
            </a:pPr>
            <a:endParaRPr lang="en-US" sz="28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Start by adding together the least significant digits (the ones).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81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619" y="653806"/>
            <a:ext cx="6965245" cy="820149"/>
          </a:xfrm>
        </p:spPr>
        <p:txBody>
          <a:bodyPr/>
          <a:lstStyle/>
          <a:p>
            <a:r>
              <a:rPr lang="en-US" dirty="0" smtClean="0"/>
              <a:t>Stage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8620" y="1787855"/>
            <a:ext cx="7137332" cy="40397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 smtClean="0"/>
              <a:t>215</a:t>
            </a:r>
          </a:p>
          <a:p>
            <a:pPr marL="0" indent="0" algn="ctr">
              <a:buNone/>
            </a:pPr>
            <a:r>
              <a:rPr lang="en-US" sz="3200" dirty="0" smtClean="0"/>
              <a:t>    </a:t>
            </a:r>
            <a:r>
              <a:rPr lang="en-US" sz="3200" u="sng" dirty="0" smtClean="0"/>
              <a:t>133</a:t>
            </a:r>
            <a:r>
              <a:rPr lang="en-US" sz="3200" dirty="0" smtClean="0"/>
              <a:t>  +</a:t>
            </a:r>
          </a:p>
          <a:p>
            <a:pPr marL="0" indent="0" algn="ctr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                 8 (5 + 3)</a:t>
            </a:r>
          </a:p>
          <a:p>
            <a:pPr marL="0" indent="0" algn="ctr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                  </a:t>
            </a:r>
            <a:r>
              <a:rPr lang="en-US" sz="3200" dirty="0" smtClean="0">
                <a:solidFill>
                  <a:srgbClr val="008000"/>
                </a:solidFill>
              </a:rPr>
              <a:t> 40 (10 + 30)</a:t>
            </a:r>
          </a:p>
          <a:p>
            <a:pPr marL="0" indent="0" algn="ctr">
              <a:buNone/>
            </a:pPr>
            <a:endParaRPr lang="en-US" sz="3200" dirty="0">
              <a:solidFill>
                <a:srgbClr val="008000"/>
              </a:solidFill>
            </a:endParaRP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Then, add together the tens (10 + 30). Ensure these are referred to as tens, and not ‘1’ + ‘3’. </a:t>
            </a:r>
            <a:endParaRPr lang="en-US" sz="2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80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434" y="626512"/>
            <a:ext cx="6965245" cy="779206"/>
          </a:xfrm>
        </p:spPr>
        <p:txBody>
          <a:bodyPr/>
          <a:lstStyle/>
          <a:p>
            <a:r>
              <a:rPr lang="en-US" dirty="0" smtClean="0"/>
              <a:t>Stage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162" y="1596786"/>
            <a:ext cx="7438030" cy="470847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/>
              <a:t>215</a:t>
            </a:r>
          </a:p>
          <a:p>
            <a:pPr marL="0" indent="0" algn="ctr">
              <a:buNone/>
            </a:pPr>
            <a:r>
              <a:rPr lang="en-US" sz="3200" dirty="0"/>
              <a:t>    </a:t>
            </a:r>
            <a:r>
              <a:rPr lang="en-US" sz="3200" u="sng" dirty="0"/>
              <a:t>133</a:t>
            </a:r>
            <a:r>
              <a:rPr lang="en-US" sz="3200" dirty="0"/>
              <a:t>  +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FF0000"/>
                </a:solidFill>
              </a:rPr>
              <a:t>                 8 (5 + 3)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FF0000"/>
                </a:solidFill>
              </a:rPr>
              <a:t>                  </a:t>
            </a:r>
            <a:r>
              <a:rPr lang="en-US" sz="3200" dirty="0">
                <a:solidFill>
                  <a:srgbClr val="008000"/>
                </a:solidFill>
              </a:rPr>
              <a:t> 40 (10 + 30)</a:t>
            </a:r>
          </a:p>
          <a:p>
            <a:pPr marL="0" indent="0" algn="ctr">
              <a:buNone/>
            </a:pPr>
            <a:r>
              <a:rPr lang="en-US" sz="3200" dirty="0" smtClean="0">
                <a:solidFill>
                  <a:srgbClr val="0000FF"/>
                </a:solidFill>
              </a:rPr>
              <a:t>                   </a:t>
            </a:r>
            <a:r>
              <a:rPr lang="en-US" sz="3200" u="sng" dirty="0" smtClean="0">
                <a:solidFill>
                  <a:srgbClr val="0000FF"/>
                </a:solidFill>
              </a:rPr>
              <a:t>  300 </a:t>
            </a:r>
            <a:r>
              <a:rPr lang="en-US" sz="3200" dirty="0" smtClean="0">
                <a:solidFill>
                  <a:srgbClr val="0000FF"/>
                </a:solidFill>
              </a:rPr>
              <a:t>(200 + 100)</a:t>
            </a:r>
          </a:p>
          <a:p>
            <a:pPr marL="0" indent="0" algn="ctr">
              <a:buNone/>
            </a:pPr>
            <a:endParaRPr lang="en-US" sz="2000" dirty="0" smtClean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After this, add together the hundreds (200 + 100), again ensuring they are referred to as ‘hundreds’. 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77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585570"/>
            <a:ext cx="6965245" cy="765558"/>
          </a:xfrm>
        </p:spPr>
        <p:txBody>
          <a:bodyPr/>
          <a:lstStyle/>
          <a:p>
            <a:r>
              <a:rPr lang="en-US" dirty="0" smtClean="0"/>
              <a:t>Stage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5704" y="1460311"/>
            <a:ext cx="7385378" cy="45992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000" dirty="0"/>
              <a:t>215</a:t>
            </a:r>
          </a:p>
          <a:p>
            <a:pPr marL="0" indent="0" algn="ctr">
              <a:buNone/>
            </a:pPr>
            <a:r>
              <a:rPr lang="en-US" sz="3000" dirty="0"/>
              <a:t>    </a:t>
            </a:r>
            <a:r>
              <a:rPr lang="en-US" sz="3000" u="sng" dirty="0"/>
              <a:t>133</a:t>
            </a:r>
            <a:r>
              <a:rPr lang="en-US" sz="3000" dirty="0"/>
              <a:t>  +</a:t>
            </a:r>
          </a:p>
          <a:p>
            <a:pPr marL="0" indent="0" algn="ctr">
              <a:buNone/>
            </a:pPr>
            <a:r>
              <a:rPr lang="en-US" sz="3000" dirty="0">
                <a:solidFill>
                  <a:srgbClr val="FF0000"/>
                </a:solidFill>
              </a:rPr>
              <a:t>                 8 (5 + 3)</a:t>
            </a:r>
          </a:p>
          <a:p>
            <a:pPr marL="0" indent="0" algn="ctr">
              <a:buNone/>
            </a:pPr>
            <a:r>
              <a:rPr lang="en-US" sz="3000" dirty="0">
                <a:solidFill>
                  <a:srgbClr val="FF0000"/>
                </a:solidFill>
              </a:rPr>
              <a:t>                  </a:t>
            </a:r>
            <a:r>
              <a:rPr lang="en-US" sz="3000" dirty="0">
                <a:solidFill>
                  <a:srgbClr val="008000"/>
                </a:solidFill>
              </a:rPr>
              <a:t> 40 (10 + 30)</a:t>
            </a:r>
          </a:p>
          <a:p>
            <a:pPr marL="0" indent="0" algn="ctr">
              <a:buNone/>
            </a:pPr>
            <a:r>
              <a:rPr lang="en-US" sz="3000" dirty="0" smtClean="0">
                <a:solidFill>
                  <a:srgbClr val="0000FF"/>
                </a:solidFill>
              </a:rPr>
              <a:t>                     </a:t>
            </a:r>
            <a:r>
              <a:rPr lang="en-US" sz="3000" u="sng" dirty="0" smtClean="0">
                <a:solidFill>
                  <a:srgbClr val="0000FF"/>
                </a:solidFill>
              </a:rPr>
              <a:t>300 </a:t>
            </a:r>
            <a:r>
              <a:rPr lang="en-US" sz="3000" dirty="0" smtClean="0">
                <a:solidFill>
                  <a:srgbClr val="0000FF"/>
                </a:solidFill>
              </a:rPr>
              <a:t>(200 + 100)</a:t>
            </a:r>
          </a:p>
          <a:p>
            <a:pPr marL="0" indent="0" algn="ctr">
              <a:buNone/>
            </a:pPr>
            <a:r>
              <a:rPr lang="en-US" sz="3000" dirty="0" smtClean="0">
                <a:solidFill>
                  <a:srgbClr val="000000"/>
                </a:solidFill>
              </a:rPr>
              <a:t>348</a:t>
            </a:r>
            <a:endParaRPr lang="en-US" sz="3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rgbClr val="FF6600"/>
                </a:solidFill>
              </a:rPr>
              <a:t>Then, add together each column. </a:t>
            </a:r>
          </a:p>
          <a:p>
            <a:pPr marL="0" indent="0">
              <a:buNone/>
            </a:pPr>
            <a:r>
              <a:rPr lang="en-US" sz="3000" dirty="0" smtClean="0">
                <a:solidFill>
                  <a:srgbClr val="FF0000"/>
                </a:solidFill>
              </a:rPr>
              <a:t>8</a:t>
            </a:r>
            <a:r>
              <a:rPr lang="en-US" sz="3000" dirty="0" smtClean="0"/>
              <a:t> + </a:t>
            </a:r>
            <a:r>
              <a:rPr lang="en-US" sz="3000" dirty="0" smtClean="0">
                <a:solidFill>
                  <a:srgbClr val="008000"/>
                </a:solidFill>
              </a:rPr>
              <a:t>0</a:t>
            </a:r>
            <a:r>
              <a:rPr lang="en-US" sz="3000" dirty="0" smtClean="0"/>
              <a:t> + </a:t>
            </a:r>
            <a:r>
              <a:rPr lang="en-US" sz="3000" dirty="0" smtClean="0">
                <a:solidFill>
                  <a:srgbClr val="0000FF"/>
                </a:solidFill>
              </a:rPr>
              <a:t>0</a:t>
            </a:r>
            <a:r>
              <a:rPr lang="en-US" sz="3000" dirty="0" smtClean="0"/>
              <a:t> = 8,  </a:t>
            </a:r>
            <a:r>
              <a:rPr lang="en-US" sz="3000" dirty="0" smtClean="0">
                <a:solidFill>
                  <a:srgbClr val="008000"/>
                </a:solidFill>
              </a:rPr>
              <a:t>40</a:t>
            </a:r>
            <a:r>
              <a:rPr lang="en-US" sz="3000" dirty="0" smtClean="0"/>
              <a:t> + </a:t>
            </a:r>
            <a:r>
              <a:rPr lang="en-US" sz="3000" dirty="0" smtClean="0">
                <a:solidFill>
                  <a:srgbClr val="0000FF"/>
                </a:solidFill>
              </a:rPr>
              <a:t>0</a:t>
            </a:r>
            <a:r>
              <a:rPr lang="en-US" sz="3000" dirty="0" smtClean="0"/>
              <a:t> = 40, </a:t>
            </a:r>
            <a:r>
              <a:rPr lang="en-US" sz="3000" dirty="0" smtClean="0">
                <a:solidFill>
                  <a:srgbClr val="0000FF"/>
                </a:solidFill>
              </a:rPr>
              <a:t>300</a:t>
            </a:r>
            <a:r>
              <a:rPr lang="en-US" sz="3000" dirty="0" smtClean="0"/>
              <a:t> + 0 = 300</a:t>
            </a:r>
          </a:p>
        </p:txBody>
      </p:sp>
    </p:spTree>
    <p:extLst>
      <p:ext uri="{BB962C8B-B14F-4D97-AF65-F5344CB8AC3E}">
        <p14:creationId xmlns:p14="http://schemas.microsoft.com/office/powerpoint/2010/main" val="227864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970275"/>
          </a:xfrm>
        </p:spPr>
        <p:txBody>
          <a:bodyPr/>
          <a:lstStyle/>
          <a:p>
            <a:r>
              <a:rPr lang="en-GB" dirty="0" smtClean="0"/>
              <a:t>Over to you: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024" y="2020067"/>
            <a:ext cx="6564422" cy="3703002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Try using expanded partitioning to solve one of these calculations: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342 + 145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481 + 518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217" y="2826507"/>
            <a:ext cx="2847051" cy="30072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236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861093"/>
          </a:xfrm>
        </p:spPr>
        <p:txBody>
          <a:bodyPr/>
          <a:lstStyle/>
          <a:p>
            <a:r>
              <a:rPr lang="en-US" dirty="0" smtClean="0"/>
              <a:t>Stage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024" y="2019869"/>
            <a:ext cx="6965244" cy="3862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Once children are confident in using these methods, they can then begin to use the </a:t>
            </a:r>
            <a:r>
              <a:rPr lang="en-US" b="1" dirty="0" smtClean="0"/>
              <a:t>traditional vertical method</a:t>
            </a:r>
            <a:r>
              <a:rPr lang="en-US" dirty="0" smtClean="0"/>
              <a:t>. It is important that they do not use this method until they are fully confident in their application of place value, and are secure in the methods talked through so far. </a:t>
            </a:r>
          </a:p>
          <a:p>
            <a:pPr marL="0" indent="0">
              <a:buNone/>
            </a:pPr>
            <a:r>
              <a:rPr lang="en-US" dirty="0" smtClean="0"/>
              <a:t>It is expected that children will begin to use this method towards the end of Year 3, but for some children, they will reach this stage at a later point.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5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81105"/>
            <a:ext cx="6965245" cy="792854"/>
          </a:xfrm>
        </p:spPr>
        <p:txBody>
          <a:bodyPr>
            <a:normAutofit/>
          </a:bodyPr>
          <a:lstStyle/>
          <a:p>
            <a:r>
              <a:rPr lang="en-US" dirty="0" smtClean="0"/>
              <a:t>Stage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023" y="1688688"/>
            <a:ext cx="7109095" cy="43536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              </a:t>
            </a:r>
            <a:r>
              <a:rPr lang="en-US" sz="3600" dirty="0" smtClean="0"/>
              <a:t>215</a:t>
            </a:r>
          </a:p>
          <a:p>
            <a:pPr marL="0" indent="0">
              <a:buNone/>
            </a:pPr>
            <a:r>
              <a:rPr lang="en-US" sz="3600" dirty="0" smtClean="0"/>
              <a:t>         + </a:t>
            </a:r>
            <a:r>
              <a:rPr lang="en-US" sz="3600" u="sng" dirty="0" smtClean="0"/>
              <a:t>133</a:t>
            </a:r>
            <a:r>
              <a:rPr lang="en-US" sz="3600" dirty="0" smtClean="0"/>
              <a:t> 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smtClean="0">
                <a:solidFill>
                  <a:srgbClr val="0000FF"/>
                </a:solidFill>
              </a:rPr>
              <a:t>           </a:t>
            </a:r>
            <a:r>
              <a:rPr lang="en-US" sz="3600" u="sng" dirty="0" smtClean="0">
                <a:solidFill>
                  <a:srgbClr val="0000FF"/>
                </a:solidFill>
              </a:rPr>
              <a:t>3</a:t>
            </a:r>
            <a:r>
              <a:rPr lang="en-US" sz="3600" u="sng" dirty="0" smtClean="0">
                <a:solidFill>
                  <a:srgbClr val="008000"/>
                </a:solidFill>
              </a:rPr>
              <a:t>4</a:t>
            </a:r>
            <a:r>
              <a:rPr lang="en-US" sz="3600" u="sng" dirty="0" smtClean="0">
                <a:solidFill>
                  <a:srgbClr val="FF0000"/>
                </a:solidFill>
              </a:rPr>
              <a:t>8</a:t>
            </a:r>
          </a:p>
          <a:p>
            <a:pPr marL="0" indent="0" algn="ctr">
              <a:buNone/>
            </a:pPr>
            <a:endParaRPr lang="en-US" sz="3200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u="sng" dirty="0" smtClean="0">
                <a:solidFill>
                  <a:srgbClr val="FF0000"/>
                </a:solidFill>
              </a:rPr>
              <a:t>5 (ones) + 3 (ones) = 8 ones</a:t>
            </a:r>
          </a:p>
          <a:p>
            <a:pPr marL="0" indent="0">
              <a:buNone/>
            </a:pPr>
            <a:r>
              <a:rPr lang="en-US" sz="2800" u="sng" dirty="0" smtClean="0">
                <a:solidFill>
                  <a:srgbClr val="008000"/>
                </a:solidFill>
              </a:rPr>
              <a:t>1 (ten) + 3 (tens) = 4 tens</a:t>
            </a:r>
          </a:p>
          <a:p>
            <a:pPr marL="0" indent="0">
              <a:buNone/>
            </a:pPr>
            <a:r>
              <a:rPr lang="en-US" sz="2800" u="sng" dirty="0" smtClean="0">
                <a:solidFill>
                  <a:srgbClr val="0000FF"/>
                </a:solidFill>
              </a:rPr>
              <a:t>2 (hundreds) + 1 (hundred)= 3 (hundreds)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55808" y="1907055"/>
            <a:ext cx="2907366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This method is quite straightforward. However, it becomes more difficult when children are asked to carry digits. </a:t>
            </a:r>
          </a:p>
        </p:txBody>
      </p:sp>
    </p:spTree>
    <p:extLst>
      <p:ext uri="{BB962C8B-B14F-4D97-AF65-F5344CB8AC3E}">
        <p14:creationId xmlns:p14="http://schemas.microsoft.com/office/powerpoint/2010/main" val="129335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26506"/>
            <a:ext cx="6965245" cy="820149"/>
          </a:xfrm>
        </p:spPr>
        <p:txBody>
          <a:bodyPr>
            <a:normAutofit/>
          </a:bodyPr>
          <a:lstStyle/>
          <a:p>
            <a:r>
              <a:rPr lang="en-US" dirty="0" smtClean="0"/>
              <a:t>Stage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048" y="1501250"/>
            <a:ext cx="7451677" cy="454470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Start with the least significant digits (ones) 6 + 3 = 9.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8000"/>
                </a:solidFill>
              </a:rPr>
              <a:t>Add the tens (2 + 9 = 11). Because the answer is a two digit number, it has to be carried under the hundreds.</a:t>
            </a:r>
            <a:r>
              <a:rPr lang="en-US" u="sng" dirty="0" smtClean="0">
                <a:solidFill>
                  <a:srgbClr val="008000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Add the hundreds (2 + 1 = 3, + the ‘</a:t>
            </a:r>
            <a:r>
              <a:rPr lang="en-US" dirty="0" smtClean="0">
                <a:solidFill>
                  <a:srgbClr val="008000"/>
                </a:solidFill>
              </a:rPr>
              <a:t>1</a:t>
            </a:r>
            <a:r>
              <a:rPr lang="en-US" dirty="0" smtClean="0">
                <a:solidFill>
                  <a:srgbClr val="0000FF"/>
                </a:solidFill>
              </a:rPr>
              <a:t>’ being carried = 4)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025" y="1446655"/>
            <a:ext cx="1570601" cy="265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19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619" y="708401"/>
            <a:ext cx="6965245" cy="765558"/>
          </a:xfrm>
        </p:spPr>
        <p:txBody>
          <a:bodyPr>
            <a:normAutofit/>
          </a:bodyPr>
          <a:lstStyle/>
          <a:p>
            <a:r>
              <a:rPr lang="en-US" dirty="0" smtClean="0"/>
              <a:t>Stage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8620" y="1678675"/>
            <a:ext cx="6965244" cy="4217158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/>
              <a:t>This method can be extended to larger numbers…</a:t>
            </a:r>
          </a:p>
          <a:p>
            <a:pPr marL="0" indent="0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GB" sz="2800" dirty="0" smtClean="0"/>
              <a:t>     </a:t>
            </a:r>
            <a:r>
              <a:rPr lang="en-GB" sz="3600" dirty="0" smtClean="0"/>
              <a:t>2763</a:t>
            </a:r>
          </a:p>
          <a:p>
            <a:pPr marL="0" indent="0" algn="ctr">
              <a:buNone/>
            </a:pPr>
            <a:r>
              <a:rPr lang="en-GB" sz="3600" dirty="0" smtClean="0"/>
              <a:t> </a:t>
            </a:r>
            <a:r>
              <a:rPr lang="en-GB" sz="3600" dirty="0"/>
              <a:t>+ </a:t>
            </a:r>
            <a:r>
              <a:rPr lang="en-GB" sz="3600" u="sng" dirty="0"/>
              <a:t>1438</a:t>
            </a:r>
            <a:endParaRPr lang="en-GB" sz="3600" dirty="0"/>
          </a:p>
          <a:p>
            <a:pPr marL="0" indent="0" algn="ctr">
              <a:buNone/>
            </a:pPr>
            <a:r>
              <a:rPr lang="en-GB" sz="3600" dirty="0"/>
              <a:t>  </a:t>
            </a:r>
            <a:r>
              <a:rPr lang="en-GB" sz="3600" dirty="0" smtClean="0"/>
              <a:t>  </a:t>
            </a:r>
            <a:r>
              <a:rPr lang="en-GB" sz="3600" u="sng" dirty="0" smtClean="0"/>
              <a:t>4201</a:t>
            </a:r>
            <a:endParaRPr lang="en-GB" sz="3600" u="sng" dirty="0"/>
          </a:p>
          <a:p>
            <a:pPr marL="0" indent="0" algn="ctr">
              <a:buNone/>
            </a:pPr>
            <a:r>
              <a:rPr lang="en-GB" sz="3600" baseline="30000" dirty="0" smtClean="0"/>
              <a:t>   1 1 1               </a:t>
            </a:r>
            <a:endParaRPr lang="en-GB" sz="3600" baseline="30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04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619" y="708401"/>
            <a:ext cx="6965245" cy="779206"/>
          </a:xfrm>
        </p:spPr>
        <p:txBody>
          <a:bodyPr>
            <a:normAutofit/>
          </a:bodyPr>
          <a:lstStyle/>
          <a:p>
            <a:r>
              <a:rPr lang="en-US" dirty="0" smtClean="0"/>
              <a:t>Stage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344" y="1883390"/>
            <a:ext cx="7246960" cy="40533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… and decimal numbers. </a:t>
            </a:r>
          </a:p>
          <a:p>
            <a:pPr marL="0" indent="0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GB" sz="3600" dirty="0" smtClean="0"/>
              <a:t>   </a:t>
            </a:r>
            <a:r>
              <a:rPr lang="en-US" sz="3600" dirty="0" smtClean="0"/>
              <a:t>124.90</a:t>
            </a:r>
            <a:endParaRPr lang="en-GB" sz="3600" dirty="0"/>
          </a:p>
          <a:p>
            <a:pPr marL="0" indent="0" algn="ctr">
              <a:buNone/>
            </a:pPr>
            <a:r>
              <a:rPr lang="en-US" sz="3600" dirty="0" smtClean="0"/>
              <a:t>+ </a:t>
            </a:r>
            <a:r>
              <a:rPr lang="en-US" sz="3600" u="sng" dirty="0" smtClean="0"/>
              <a:t>117.25</a:t>
            </a:r>
            <a:endParaRPr lang="en-GB" sz="3600" u="sng" dirty="0"/>
          </a:p>
          <a:p>
            <a:pPr marL="0" indent="0" algn="ctr">
              <a:buNone/>
            </a:pPr>
            <a:r>
              <a:rPr lang="en-US" sz="3600" dirty="0" smtClean="0"/>
              <a:t>   </a:t>
            </a:r>
            <a:r>
              <a:rPr lang="en-US" sz="3600" u="sng" dirty="0" smtClean="0"/>
              <a:t>242.15</a:t>
            </a:r>
            <a:endParaRPr lang="en-GB" sz="3600" u="sng" dirty="0"/>
          </a:p>
          <a:p>
            <a:pPr marL="0" indent="0" algn="ctr">
              <a:buNone/>
            </a:pPr>
            <a:r>
              <a:rPr lang="en-US" sz="3600" baseline="30000" dirty="0" smtClean="0"/>
              <a:t>1 </a:t>
            </a:r>
            <a:r>
              <a:rPr lang="en-US" sz="3600" baseline="30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5429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619" y="708401"/>
            <a:ext cx="6965245" cy="874740"/>
          </a:xfrm>
        </p:spPr>
        <p:txBody>
          <a:bodyPr/>
          <a:lstStyle/>
          <a:p>
            <a:r>
              <a:rPr lang="en-US" dirty="0" smtClean="0"/>
              <a:t>National Curriculum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8991" y="1705970"/>
            <a:ext cx="7178721" cy="4339988"/>
          </a:xfrm>
        </p:spPr>
        <p:txBody>
          <a:bodyPr>
            <a:normAutofit lnSpcReduction="10000"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800" dirty="0" smtClean="0"/>
              <a:t>Became statutory in September 2014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800" dirty="0" smtClean="0"/>
              <a:t>Expectations were raised.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800" dirty="0" smtClean="0"/>
              <a:t>The government expects children to be performing addition and subtraction calculations using formal written methods by the end of Year 3.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GB" sz="2800" dirty="0"/>
              <a:t>From </a:t>
            </a:r>
            <a:r>
              <a:rPr lang="en-GB" sz="2800" dirty="0" smtClean="0"/>
              <a:t>this academic </a:t>
            </a:r>
            <a:r>
              <a:rPr lang="en-GB" sz="2800" dirty="0"/>
              <a:t>year onwards, schools in England will be required to administer an online multiplication tables check </a:t>
            </a:r>
            <a:r>
              <a:rPr lang="en-GB" sz="2800" dirty="0" smtClean="0"/>
              <a:t>to </a:t>
            </a:r>
            <a:r>
              <a:rPr lang="en-GB" sz="2800" dirty="0"/>
              <a:t>year 4 pupils.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5295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40158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Possible problems with vertical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955482"/>
            <a:ext cx="7287903" cy="4104123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Children must ensure that they line up the digits appropriately e.g. ones under ones, tens under tens. If they don’t, they will end up adding the incorrect amounts together.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This can be a problem if a child’s presentation is poor.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Children may not remember to add the ‘carried’ digit, or place the carried digit in the incorrect column.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7112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81105"/>
            <a:ext cx="6965245" cy="1006760"/>
          </a:xfrm>
        </p:spPr>
        <p:txBody>
          <a:bodyPr/>
          <a:lstStyle/>
          <a:p>
            <a:r>
              <a:rPr lang="en-GB" dirty="0" smtClean="0"/>
              <a:t>Over to you: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024" y="2020067"/>
            <a:ext cx="6564422" cy="3703002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Try using the vertical column method to solve one of these calculations: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1254 + 2633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4586 + 2448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127.4 + 392.7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7737" y="3013241"/>
            <a:ext cx="1488798" cy="25141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8093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749342"/>
            <a:ext cx="6965245" cy="71096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Why are methods different today?</a:t>
            </a:r>
            <a:endParaRPr lang="en-US" sz="36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968990" y="1556043"/>
            <a:ext cx="7286009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sz="2800" dirty="0" smtClean="0"/>
              <a:t>A </a:t>
            </a:r>
            <a:r>
              <a:rPr lang="en-GB" sz="2800" dirty="0"/>
              <a:t>desire to do something different to counter the </a:t>
            </a:r>
            <a:r>
              <a:rPr lang="en-GB" sz="2800" dirty="0" smtClean="0"/>
              <a:t>nation’s </a:t>
            </a:r>
            <a:r>
              <a:rPr lang="en-GB" sz="2800" dirty="0"/>
              <a:t>phobia around </a:t>
            </a:r>
            <a:r>
              <a:rPr lang="en-GB" sz="2800" dirty="0" smtClean="0"/>
              <a:t>mathematics.</a:t>
            </a:r>
            <a:endParaRPr lang="en-GB" sz="2800" dirty="0"/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sz="2800" dirty="0" smtClean="0"/>
              <a:t>Development </a:t>
            </a:r>
            <a:r>
              <a:rPr lang="en-GB" sz="2800" dirty="0"/>
              <a:t>of understanding of effective methods to teaching mathematics </a:t>
            </a:r>
            <a:r>
              <a:rPr lang="en-GB" sz="2800" dirty="0" smtClean="0"/>
              <a:t>since the mid-1990s.</a:t>
            </a:r>
            <a:endParaRPr lang="en-GB" sz="2800" dirty="0"/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sz="2800" dirty="0" smtClean="0"/>
              <a:t>Exploration </a:t>
            </a:r>
            <a:r>
              <a:rPr lang="en-GB" sz="2800" dirty="0"/>
              <a:t>of effective approaches from some of </a:t>
            </a:r>
            <a:r>
              <a:rPr lang="en-GB" sz="2800" dirty="0" smtClean="0"/>
              <a:t>the most </a:t>
            </a:r>
            <a:r>
              <a:rPr lang="en-GB" sz="2800" dirty="0"/>
              <a:t>successful education systems in the </a:t>
            </a:r>
            <a:r>
              <a:rPr lang="en-GB" sz="2800" dirty="0" smtClean="0"/>
              <a:t>world.</a:t>
            </a:r>
            <a:endParaRPr lang="en-GB" sz="2800" dirty="0"/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sz="2800" dirty="0" smtClean="0"/>
              <a:t>Extensive </a:t>
            </a:r>
            <a:r>
              <a:rPr lang="en-GB" sz="2800" dirty="0"/>
              <a:t>research and </a:t>
            </a:r>
            <a:r>
              <a:rPr lang="en-GB" sz="2800" dirty="0" smtClean="0"/>
              <a:t>trialling.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19071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94753"/>
            <a:ext cx="6965245" cy="8883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There is no “right” way to work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996288" y="1733264"/>
            <a:ext cx="7063980" cy="4217158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GB" sz="2800" dirty="0" smtClean="0"/>
              <a:t>Methods </a:t>
            </a:r>
            <a:r>
              <a:rPr lang="en-GB" sz="2800" dirty="0"/>
              <a:t>selected will depend upon the situation and the numbers involved, including when to use calculators. Efficiency is as important as accuracy.</a:t>
            </a:r>
          </a:p>
          <a:p>
            <a:pPr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GB" sz="2800" dirty="0"/>
              <a:t>Children make decisions about methods and draw on a range of strategies and approaches when applying </a:t>
            </a:r>
            <a:r>
              <a:rPr lang="en-GB" sz="2800" dirty="0" smtClean="0"/>
              <a:t>maths in </a:t>
            </a:r>
            <a:r>
              <a:rPr lang="en-GB" sz="2800" dirty="0"/>
              <a:t>context.</a:t>
            </a:r>
          </a:p>
          <a:p>
            <a:pPr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GB" sz="2800" dirty="0"/>
              <a:t>Children in </a:t>
            </a:r>
            <a:r>
              <a:rPr lang="en-GB" sz="2800" dirty="0" smtClean="0"/>
              <a:t>the same </a:t>
            </a:r>
            <a:r>
              <a:rPr lang="en-GB" sz="2800" dirty="0"/>
              <a:t>class could be using different methods to others depending on their ability, confidence and stage of mathematical development.</a:t>
            </a:r>
          </a:p>
          <a:p>
            <a:pPr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5043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58813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Concrete, Pictorial, Abstract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9802" y="1637731"/>
            <a:ext cx="5172501" cy="4490114"/>
          </a:xfrm>
        </p:spPr>
        <p:txBody>
          <a:bodyPr>
            <a:normAutofit lnSpcReduction="10000"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GB" sz="2800" dirty="0" smtClean="0"/>
              <a:t>Concepts are introduced through hands on experiences. </a:t>
            </a:r>
            <a:endParaRPr lang="en-GB" sz="2800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GB" sz="2800" dirty="0" smtClean="0"/>
              <a:t>Pupils visualise the concept and represent it pictorially through models like number lines.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GB" sz="2800" dirty="0" smtClean="0"/>
              <a:t>Children then move onto abstract numbers and symbols when they have context to understand what they mean.</a:t>
            </a:r>
            <a:endParaRPr lang="en-GB" sz="2800" dirty="0"/>
          </a:p>
        </p:txBody>
      </p:sp>
      <p:pic>
        <p:nvPicPr>
          <p:cNvPr id="1026" name="Picture 2" descr="Image result for cpa math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" t="16335" r="73176" b="2437"/>
          <a:stretch/>
        </p:blipFill>
        <p:spPr bwMode="auto">
          <a:xfrm>
            <a:off x="914421" y="1542196"/>
            <a:ext cx="2115381" cy="442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66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875" y="2887678"/>
            <a:ext cx="1735222" cy="173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86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619" y="653810"/>
            <a:ext cx="6965245" cy="915684"/>
          </a:xfrm>
        </p:spPr>
        <p:txBody>
          <a:bodyPr/>
          <a:lstStyle/>
          <a:p>
            <a:r>
              <a:rPr lang="en-US" dirty="0" smtClean="0"/>
              <a:t>Stage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8620" y="1569494"/>
            <a:ext cx="6965244" cy="415357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Using practical apparatus (</a:t>
            </a:r>
            <a:r>
              <a:rPr lang="en-US" dirty="0"/>
              <a:t>N</a:t>
            </a:r>
            <a:r>
              <a:rPr lang="en-US" dirty="0" smtClean="0"/>
              <a:t>umicon, </a:t>
            </a:r>
            <a:r>
              <a:rPr lang="en-US" dirty="0"/>
              <a:t>M</a:t>
            </a:r>
            <a:r>
              <a:rPr lang="en-US" dirty="0" smtClean="0"/>
              <a:t>ultilink) and illustrations. This begins in Early Years Foundation Stage (Reception) and is consolidated into Year One. </a:t>
            </a:r>
            <a:endParaRPr lang="en-US" dirty="0"/>
          </a:p>
        </p:txBody>
      </p:sp>
      <p:pic>
        <p:nvPicPr>
          <p:cNvPr id="2054" name="Picture 6" descr="Image result for practical maths equip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113" y="3302105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lated im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859" y="3184975"/>
            <a:ext cx="2426835" cy="232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87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619" y="817582"/>
            <a:ext cx="6965245" cy="847445"/>
          </a:xfrm>
        </p:spPr>
        <p:txBody>
          <a:bodyPr/>
          <a:lstStyle/>
          <a:p>
            <a:r>
              <a:rPr lang="en-US" dirty="0" smtClean="0"/>
              <a:t>Stage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8620" y="1787857"/>
            <a:ext cx="7150980" cy="393521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Using </a:t>
            </a:r>
            <a:r>
              <a:rPr lang="en-US" dirty="0" smtClean="0"/>
              <a:t>practical apparatus, pen </a:t>
            </a:r>
            <a:r>
              <a:rPr lang="en-US" dirty="0"/>
              <a:t>and paper jottings (horizontally), working towards the number line.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490" y="3164361"/>
            <a:ext cx="4737492" cy="184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33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2665</TotalTime>
  <Words>1267</Words>
  <Application>Microsoft Office PowerPoint</Application>
  <PresentationFormat>On-screen Show (4:3)</PresentationFormat>
  <Paragraphs>206</Paragraphs>
  <Slides>31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Brush Script MT</vt:lpstr>
      <vt:lpstr>Calibri</vt:lpstr>
      <vt:lpstr>Constantia</vt:lpstr>
      <vt:lpstr>Franklin Gothic Book</vt:lpstr>
      <vt:lpstr>Rage Italic</vt:lpstr>
      <vt:lpstr>Pushpin</vt:lpstr>
      <vt:lpstr>Calculation Policy –  Years 3 and 4</vt:lpstr>
      <vt:lpstr>PowerPoint Presentation</vt:lpstr>
      <vt:lpstr>National Curriculum 2014</vt:lpstr>
      <vt:lpstr>Why are methods different today?</vt:lpstr>
      <vt:lpstr>There is no “right” way to work</vt:lpstr>
      <vt:lpstr>Concrete, Pictorial, Abstract</vt:lpstr>
      <vt:lpstr>Addition</vt:lpstr>
      <vt:lpstr>Stage 1</vt:lpstr>
      <vt:lpstr>Stage 2</vt:lpstr>
      <vt:lpstr>Stage 2</vt:lpstr>
      <vt:lpstr>Stage 2</vt:lpstr>
      <vt:lpstr>Stage 2</vt:lpstr>
      <vt:lpstr>Stage 2</vt:lpstr>
      <vt:lpstr>Over to you:</vt:lpstr>
      <vt:lpstr>Stage 2</vt:lpstr>
      <vt:lpstr>Stage 2</vt:lpstr>
      <vt:lpstr>Stage 2</vt:lpstr>
      <vt:lpstr>Over to you:</vt:lpstr>
      <vt:lpstr>Stage 3</vt:lpstr>
      <vt:lpstr>Stage 3</vt:lpstr>
      <vt:lpstr>Stage 3</vt:lpstr>
      <vt:lpstr>Stage 3</vt:lpstr>
      <vt:lpstr>Stage 3</vt:lpstr>
      <vt:lpstr>Over to you:</vt:lpstr>
      <vt:lpstr>Stage 4</vt:lpstr>
      <vt:lpstr>Stage 4</vt:lpstr>
      <vt:lpstr>Stage 4</vt:lpstr>
      <vt:lpstr>Stage 4</vt:lpstr>
      <vt:lpstr>Stage 4</vt:lpstr>
      <vt:lpstr>Possible problems with vertical methods</vt:lpstr>
      <vt:lpstr>Over to you:</vt:lpstr>
    </vt:vector>
  </TitlesOfParts>
  <Company>Baker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Calculation Policy –  Lower School</dc:title>
  <dc:creator>Matthew Baker</dc:creator>
  <cp:lastModifiedBy>Rob Pritchard</cp:lastModifiedBy>
  <cp:revision>278</cp:revision>
  <cp:lastPrinted>2013-03-10T11:41:06Z</cp:lastPrinted>
  <dcterms:created xsi:type="dcterms:W3CDTF">2013-02-17T18:05:33Z</dcterms:created>
  <dcterms:modified xsi:type="dcterms:W3CDTF">2021-11-18T18:38:41Z</dcterms:modified>
</cp:coreProperties>
</file>