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8" r:id="rId3"/>
    <p:sldId id="258" r:id="rId4"/>
    <p:sldId id="453" r:id="rId5"/>
    <p:sldId id="362" r:id="rId6"/>
    <p:sldId id="366" r:id="rId7"/>
    <p:sldId id="365" r:id="rId8"/>
    <p:sldId id="364" r:id="rId9"/>
    <p:sldId id="363" r:id="rId10"/>
    <p:sldId id="368" r:id="rId11"/>
    <p:sldId id="367" r:id="rId12"/>
    <p:sldId id="369" r:id="rId13"/>
    <p:sldId id="511" r:id="rId14"/>
    <p:sldId id="512" r:id="rId15"/>
    <p:sldId id="306" r:id="rId16"/>
    <p:sldId id="513" r:id="rId17"/>
    <p:sldId id="371" r:id="rId18"/>
    <p:sldId id="372" r:id="rId19"/>
    <p:sldId id="373" r:id="rId20"/>
    <p:sldId id="374" r:id="rId21"/>
    <p:sldId id="375" r:id="rId22"/>
    <p:sldId id="376" r:id="rId23"/>
    <p:sldId id="307" r:id="rId24"/>
    <p:sldId id="308" r:id="rId25"/>
    <p:sldId id="310" r:id="rId26"/>
    <p:sldId id="309" r:id="rId27"/>
    <p:sldId id="311" r:id="rId28"/>
    <p:sldId id="312" r:id="rId29"/>
    <p:sldId id="514" r:id="rId30"/>
    <p:sldId id="313" r:id="rId31"/>
    <p:sldId id="454" r:id="rId32"/>
    <p:sldId id="455" r:id="rId33"/>
    <p:sldId id="456" r:id="rId34"/>
    <p:sldId id="457" r:id="rId35"/>
    <p:sldId id="458" r:id="rId36"/>
    <p:sldId id="515" r:id="rId37"/>
    <p:sldId id="459" r:id="rId38"/>
    <p:sldId id="460" r:id="rId39"/>
    <p:sldId id="461" r:id="rId40"/>
    <p:sldId id="462" r:id="rId41"/>
    <p:sldId id="463" r:id="rId42"/>
    <p:sldId id="465" r:id="rId43"/>
    <p:sldId id="517" r:id="rId44"/>
    <p:sldId id="379" r:id="rId45"/>
    <p:sldId id="518" r:id="rId46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FF"/>
    <a:srgbClr val="008000"/>
    <a:srgbClr val="00C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68CF-AC55-954B-87B3-FC03D9FC2B6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B947-C73C-E44C-B94B-E86C3504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C17D-D514-124A-829E-006E1C9F69D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3D0A8-17C0-794F-B91D-6FE6A1FE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D0A8-17C0-794F-B91D-6FE6A1FE58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7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 Policy – </a:t>
            </a:r>
            <a:br>
              <a:rPr lang="en-US" dirty="0" smtClean="0"/>
            </a:br>
            <a:r>
              <a:rPr lang="en-US" dirty="0" smtClean="0"/>
              <a:t>Years 3 and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 22</a:t>
            </a:r>
            <a:r>
              <a:rPr lang="en-US" baseline="30000" dirty="0" smtClean="0"/>
              <a:t>nd</a:t>
            </a:r>
            <a:r>
              <a:rPr lang="en-US" dirty="0" smtClean="0"/>
              <a:t> November 2021</a:t>
            </a:r>
            <a:endParaRPr lang="en-US" dirty="0"/>
          </a:p>
        </p:txBody>
      </p:sp>
      <p:pic>
        <p:nvPicPr>
          <p:cNvPr id="4" name="Picture 3" descr="colour badge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314261"/>
            <a:ext cx="1421038" cy="1506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8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16881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9143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394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5175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0714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4277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691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39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6157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3365" y="401465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87159" y="436148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3572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6914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5175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0714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93572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914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06756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93572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36157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25914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954165" y="1787144"/>
            <a:ext cx="7246960" cy="4176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Multiplication Arrays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4 x 5 =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4 rows of 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57599"/>
            <a:ext cx="6965245" cy="887540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119256"/>
            <a:ext cx="6564422" cy="384481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Multiplication Arrays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4 x 5 = 20		   5 x 4 = 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       4 rows of 5		   5 rows of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9143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394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5175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0714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4277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691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39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6157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3365" y="401465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6079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3572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6914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5175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0714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93572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914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06756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93572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36157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25914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42166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2017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84258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42166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7386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2017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7386" y="398054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84258" y="3995774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20173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42166" y="398054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606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84258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42166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20173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22803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56063" y="5057790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22803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20173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42166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5606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20173" y="1587500"/>
            <a:ext cx="264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Switching the digits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(5 x 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1500" y="1910665"/>
            <a:ext cx="123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No. of groups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17789" y="2119257"/>
            <a:ext cx="168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Amount in each group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4868333" y="2556997"/>
            <a:ext cx="173833" cy="36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784258" y="2556997"/>
            <a:ext cx="819742" cy="519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94894"/>
            <a:ext cx="6965245" cy="886879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2" y="2119257"/>
            <a:ext cx="6690454" cy="401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Multiplication Arrays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4 x 5 = 20		     5 x 4 = 20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1</a:t>
            </a:r>
            <a:r>
              <a:rPr lang="en-US" dirty="0" smtClean="0"/>
              <a:t>                                         </a:t>
            </a:r>
            <a:r>
              <a:rPr lang="en-US" sz="2000" dirty="0" smtClean="0"/>
              <a:t>1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     2                                                 2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3                                                 3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4                                                 4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smtClean="0"/>
              <a:t>                </a:t>
            </a:r>
            <a:r>
              <a:rPr lang="en-US" sz="2000" dirty="0" smtClean="0"/>
              <a:t>                                                                   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4 rows of 5	</a:t>
            </a:r>
            <a:r>
              <a:rPr lang="en-US" dirty="0"/>
              <a:t> </a:t>
            </a:r>
            <a:r>
              <a:rPr lang="en-US" dirty="0" smtClean="0"/>
              <a:t>                5 rows of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9143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394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5175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0714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4277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691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39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6157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3365" y="401465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6079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3572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6914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5175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0714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93572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914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06756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93572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36157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25914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42166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2017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84258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42166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7386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2017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7386" y="398054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84258" y="3995774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20173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42166" y="398054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606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84258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42166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20173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22803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56063" y="5057790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22803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20173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42166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5606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20173" y="1587500"/>
            <a:ext cx="2640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It may help a child to write the number of rows at the end of each ‘array’ drawn.</a:t>
            </a:r>
          </a:p>
        </p:txBody>
      </p:sp>
    </p:spTree>
    <p:extLst>
      <p:ext uri="{BB962C8B-B14F-4D97-AF65-F5344CB8AC3E}">
        <p14:creationId xmlns:p14="http://schemas.microsoft.com/office/powerpoint/2010/main" val="1453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94894"/>
            <a:ext cx="6965245" cy="886879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2" y="2119257"/>
            <a:ext cx="6690454" cy="401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Multiplication Arrays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4 x 5 = 20		     5 x 4 = 20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5</a:t>
            </a:r>
            <a:r>
              <a:rPr lang="en-US" dirty="0" smtClean="0"/>
              <a:t>                                          </a:t>
            </a:r>
            <a:r>
              <a:rPr lang="en-US" sz="2000" dirty="0" smtClean="0"/>
              <a:t>4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     10                                                8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15                                               12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20                                               16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smtClean="0"/>
              <a:t>                </a:t>
            </a:r>
            <a:r>
              <a:rPr lang="en-US" sz="2000" dirty="0" smtClean="0"/>
              <a:t>                                                                    20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4 rows of 5	</a:t>
            </a:r>
            <a:r>
              <a:rPr lang="en-US" dirty="0"/>
              <a:t> </a:t>
            </a:r>
            <a:r>
              <a:rPr lang="en-US" dirty="0" smtClean="0"/>
              <a:t>                5 rows of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9143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394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5175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0714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4277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691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39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6157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3365" y="401465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6079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3572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6914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5175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0714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93572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914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06756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93572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36157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25914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42166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2017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84258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42166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7386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2017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7386" y="398054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84258" y="3995774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20173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42166" y="398054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606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84258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42166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20173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22803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56063" y="5057790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22803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20173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42166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5606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872251" y="1587500"/>
            <a:ext cx="3188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Alternatively, children may find it easier to write down the number they have reached at the end of each array. </a:t>
            </a:r>
          </a:p>
        </p:txBody>
      </p:sp>
    </p:spTree>
    <p:extLst>
      <p:ext uri="{BB962C8B-B14F-4D97-AF65-F5344CB8AC3E}">
        <p14:creationId xmlns:p14="http://schemas.microsoft.com/office/powerpoint/2010/main" val="2088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94894"/>
            <a:ext cx="6965245" cy="886879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2" y="2119257"/>
            <a:ext cx="6690454" cy="401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Multiplication Arrays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4 x 5 = 20		     5 x 4 = 20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5</a:t>
            </a:r>
            <a:r>
              <a:rPr lang="en-US" dirty="0" smtClean="0"/>
              <a:t>                                          </a:t>
            </a:r>
            <a:r>
              <a:rPr lang="en-US" sz="2000" dirty="0" smtClean="0"/>
              <a:t>4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     10                                                8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15                                               12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20                                               16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smtClean="0"/>
              <a:t>                </a:t>
            </a:r>
            <a:r>
              <a:rPr lang="en-US" sz="2000" dirty="0" smtClean="0"/>
              <a:t>                                                                    20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4 rows of 5	</a:t>
            </a:r>
            <a:r>
              <a:rPr lang="en-US" dirty="0"/>
              <a:t> </a:t>
            </a:r>
            <a:r>
              <a:rPr lang="en-US" dirty="0" smtClean="0"/>
              <a:t>                5 rows of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9143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394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5175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0714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4277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691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39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6157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3365" y="401465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16079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3572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6914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5175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0714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93572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914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06756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93572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36157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25914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42166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2017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84258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42166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7386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2017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77386" y="398054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84258" y="3995774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20173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42166" y="398054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606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84258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42166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20173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22803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56063" y="5057790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22803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20173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42166" y="505455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5606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517409" y="1587500"/>
            <a:ext cx="354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It’s very important that each dot is lined up directly underneath the one above (one dot per square in the child’s </a:t>
            </a:r>
            <a:r>
              <a:rPr lang="en-US" dirty="0" smtClean="0">
                <a:solidFill>
                  <a:srgbClr val="660066"/>
                </a:solidFill>
              </a:rPr>
              <a:t>maths </a:t>
            </a:r>
            <a:r>
              <a:rPr lang="en-US" dirty="0">
                <a:solidFill>
                  <a:srgbClr val="660066"/>
                </a:solidFill>
              </a:rPr>
              <a:t>book). </a:t>
            </a:r>
          </a:p>
        </p:txBody>
      </p:sp>
    </p:spTree>
    <p:extLst>
      <p:ext uri="{BB962C8B-B14F-4D97-AF65-F5344CB8AC3E}">
        <p14:creationId xmlns:p14="http://schemas.microsoft.com/office/powerpoint/2010/main" val="2892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5"/>
            <a:ext cx="6965245" cy="874740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9" y="1555845"/>
            <a:ext cx="7206017" cy="453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Empty number line</a:t>
            </a:r>
          </a:p>
          <a:p>
            <a:pPr marL="0" indent="0">
              <a:buNone/>
            </a:pPr>
            <a:r>
              <a:rPr lang="en-US" dirty="0" smtClean="0"/>
              <a:t>3 x 10 (3 jumps of 10).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Number </a:t>
            </a:r>
            <a:r>
              <a:rPr lang="en-US" dirty="0"/>
              <a:t>the jumps at the top (useful when using multiple jumps, such as 8 jumps of 5).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1" y="2656407"/>
            <a:ext cx="6974006" cy="20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8230"/>
            <a:ext cx="6965245" cy="1052161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600391"/>
            <a:ext cx="6564422" cy="412267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</a:t>
            </a:r>
            <a:r>
              <a:rPr lang="en-GB" dirty="0"/>
              <a:t>using </a:t>
            </a:r>
            <a:r>
              <a:rPr lang="en-GB" dirty="0" smtClean="0"/>
              <a:t>arrays or an empty number line to find the answer to one of these multiplications: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8</a:t>
            </a:r>
            <a:r>
              <a:rPr lang="en-GB" dirty="0" smtClean="0"/>
              <a:t> x 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6 x 9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365" y="2652552"/>
            <a:ext cx="16002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167" y="4801981"/>
            <a:ext cx="4885900" cy="14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4752"/>
            <a:ext cx="6965245" cy="970275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842448"/>
            <a:ext cx="6965244" cy="409432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When multiplying by ten, it is vitally important that children are not told to just ‘add on a zero.’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31" y="3489998"/>
            <a:ext cx="4594960" cy="23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400"/>
            <a:ext cx="6965245" cy="942979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1" y="1910686"/>
            <a:ext cx="7260609" cy="4121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When multiplying by ten, it is vitally important that children are not told to just ‘add on a zero.’ </a:t>
            </a:r>
          </a:p>
          <a:p>
            <a:pPr marL="0" indent="0">
              <a:buNone/>
            </a:pPr>
            <a:endParaRPr lang="en-US" sz="2800" dirty="0" smtClean="0"/>
          </a:p>
          <a:p>
            <a:pPr algn="ctr">
              <a:buFont typeface="Wingdings" charset="0"/>
              <a:buNone/>
            </a:pPr>
            <a:r>
              <a:rPr lang="en-GB" sz="2800" dirty="0"/>
              <a:t>3 x 10 = 30</a:t>
            </a:r>
          </a:p>
          <a:p>
            <a:pPr algn="ctr">
              <a:buFont typeface="Wingdings" charset="0"/>
              <a:buNone/>
            </a:pPr>
            <a:r>
              <a:rPr lang="en-GB" sz="2800" dirty="0"/>
              <a:t>BUT WE </a:t>
            </a:r>
            <a:r>
              <a:rPr lang="en-GB" sz="2800" dirty="0" smtClean="0"/>
              <a:t>DID NOT JUST </a:t>
            </a:r>
            <a:r>
              <a:rPr lang="en-GB" sz="2800" dirty="0"/>
              <a:t>ADD A 0!</a:t>
            </a:r>
          </a:p>
          <a:p>
            <a:pPr algn="ctr">
              <a:buFont typeface="Wingdings" charset="0"/>
              <a:buNone/>
            </a:pPr>
            <a:r>
              <a:rPr lang="en-GB" sz="2800" dirty="0"/>
              <a:t>If you add a 0, that means</a:t>
            </a:r>
          </a:p>
          <a:p>
            <a:pPr algn="ctr">
              <a:buFont typeface="Wingdings" charset="0"/>
              <a:buNone/>
            </a:pPr>
            <a:r>
              <a:rPr lang="en-GB" sz="2800" dirty="0"/>
              <a:t>3 + 0 = </a:t>
            </a:r>
            <a:r>
              <a:rPr lang="en-GB" sz="2800" dirty="0" smtClean="0"/>
              <a:t>3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7208"/>
            <a:ext cx="6965245" cy="983922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20067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GB" sz="4000" dirty="0" smtClean="0"/>
              <a:t>H		T		</a:t>
            </a:r>
            <a:r>
              <a:rPr lang="en-GB" sz="4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093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72" y="2444466"/>
            <a:ext cx="2130946" cy="21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20067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GB" sz="4000" dirty="0" smtClean="0"/>
              <a:t>H		T		</a:t>
            </a:r>
            <a:r>
              <a:rPr lang="en-GB" sz="4000" dirty="0"/>
              <a:t>O</a:t>
            </a:r>
            <a:endParaRPr lang="en-GB" sz="4000" dirty="0" smtClean="0"/>
          </a:p>
          <a:p>
            <a:pPr algn="ctr">
              <a:buFont typeface="Wingdings" charset="0"/>
              <a:buNone/>
            </a:pPr>
            <a:r>
              <a:rPr lang="en-GB" sz="4000" dirty="0"/>
              <a:t> </a:t>
            </a:r>
            <a:r>
              <a:rPr lang="en-GB" sz="4000" dirty="0" smtClean="0"/>
              <a:t>                            </a:t>
            </a:r>
            <a:r>
              <a:rPr lang="en-GB" sz="4000" dirty="0" smtClean="0">
                <a:solidFill>
                  <a:srgbClr val="660066"/>
                </a:solidFill>
              </a:rPr>
              <a:t>7</a:t>
            </a:r>
            <a:endParaRPr lang="en-GB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5023" y="697208"/>
            <a:ext cx="6965245" cy="983922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20067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GB" sz="4000" dirty="0" smtClean="0"/>
              <a:t>H		T		O</a:t>
            </a:r>
          </a:p>
          <a:p>
            <a:pPr algn="ctr">
              <a:buFont typeface="Wingdings" charset="0"/>
              <a:buNone/>
            </a:pPr>
            <a:r>
              <a:rPr lang="en-GB" sz="4000" dirty="0"/>
              <a:t> </a:t>
            </a:r>
            <a:r>
              <a:rPr lang="en-GB" sz="4000" dirty="0" smtClean="0"/>
              <a:t>                            </a:t>
            </a:r>
            <a:r>
              <a:rPr lang="en-GB" sz="4000" dirty="0" smtClean="0">
                <a:solidFill>
                  <a:srgbClr val="660066"/>
                </a:solidFill>
              </a:rPr>
              <a:t>7</a:t>
            </a:r>
            <a:endParaRPr lang="en-GB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99000" y="3302000"/>
            <a:ext cx="1481667" cy="910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6962" y="4466167"/>
            <a:ext cx="1058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7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5023" y="697208"/>
            <a:ext cx="6965245" cy="983922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20067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GB" sz="4000" dirty="0" smtClean="0"/>
              <a:t>H		T		O</a:t>
            </a:r>
          </a:p>
          <a:p>
            <a:pPr algn="ctr">
              <a:buFont typeface="Wingdings" charset="0"/>
              <a:buNone/>
            </a:pPr>
            <a:r>
              <a:rPr lang="en-GB" sz="4000" dirty="0"/>
              <a:t> </a:t>
            </a:r>
            <a:r>
              <a:rPr lang="en-GB" sz="4000" dirty="0" smtClean="0"/>
              <a:t>                            </a:t>
            </a:r>
            <a:r>
              <a:rPr lang="en-GB" sz="4000" dirty="0" smtClean="0">
                <a:solidFill>
                  <a:srgbClr val="660066"/>
                </a:solidFill>
              </a:rPr>
              <a:t>7</a:t>
            </a:r>
            <a:endParaRPr lang="en-GB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99000" y="3302000"/>
            <a:ext cx="1481667" cy="910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08970" y="4466167"/>
            <a:ext cx="296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 7            0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167" y="5418667"/>
            <a:ext cx="577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even tens = 70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5023" y="697208"/>
            <a:ext cx="6965245" cy="983922"/>
          </a:xfrm>
        </p:spPr>
        <p:txBody>
          <a:bodyPr/>
          <a:lstStyle/>
          <a:p>
            <a:r>
              <a:rPr lang="en-US" dirty="0" smtClean="0"/>
              <a:t>Multiplying by 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5684"/>
          </a:xfrm>
        </p:spPr>
        <p:txBody>
          <a:bodyPr/>
          <a:lstStyle/>
          <a:p>
            <a:r>
              <a:rPr lang="en-US" dirty="0" smtClean="0"/>
              <a:t>Year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965278"/>
            <a:ext cx="6965244" cy="3853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By the end of Year 3, children should be confident in their 2, 3, 4, 5, 8 and 10 times tables.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64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41053"/>
            <a:ext cx="6965245" cy="820149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704" y="1461202"/>
            <a:ext cx="7474857" cy="4584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Children will continue to use the methods previously shown, but for more complex multiplication calculations, such as using arrays to work out 3 x 7 (3 groups of 7), or a number line to carry out three jumps of seven.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o </a:t>
            </a:r>
            <a:r>
              <a:rPr lang="en-US" dirty="0"/>
              <a:t>o o o o o o</a:t>
            </a:r>
            <a:endParaRPr lang="en-GB" dirty="0"/>
          </a:p>
          <a:p>
            <a:pPr marL="0" indent="0">
              <a:buNone/>
            </a:pPr>
            <a:r>
              <a:rPr lang="en-US" dirty="0" smtClean="0"/>
              <a:t> o </a:t>
            </a:r>
            <a:r>
              <a:rPr lang="en-US" dirty="0"/>
              <a:t>o o o o o o</a:t>
            </a:r>
            <a:endParaRPr lang="en-GB" dirty="0"/>
          </a:p>
          <a:p>
            <a:pPr marL="0" indent="0">
              <a:buNone/>
            </a:pPr>
            <a:r>
              <a:rPr lang="en-US" dirty="0" smtClean="0"/>
              <a:t> o </a:t>
            </a:r>
            <a:r>
              <a:rPr lang="en-US" dirty="0"/>
              <a:t>o o o o o o</a:t>
            </a:r>
            <a:endParaRPr lang="en-GB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265" y="4417467"/>
            <a:ext cx="5489296" cy="16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76641"/>
            <a:ext cx="6965245" cy="792854"/>
          </a:xfrm>
        </p:spPr>
        <p:txBody>
          <a:bodyPr/>
          <a:lstStyle/>
          <a:p>
            <a:r>
              <a:rPr lang="en-US" dirty="0" smtClean="0"/>
              <a:t>Year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842448"/>
            <a:ext cx="7311570" cy="4230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By the end of Year 4, all children should be confident with all times tables up to 12 x 12, and the corresponding division facts.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Suggested </a:t>
            </a:r>
            <a:r>
              <a:rPr lang="en-US" sz="2800" dirty="0"/>
              <a:t>o</a:t>
            </a:r>
            <a:r>
              <a:rPr lang="en-US" sz="2800" dirty="0" smtClean="0"/>
              <a:t>rder for learning tables: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10x, 5x, 2x, 4x, 8x, 3x, 6x, 9x, 7x, 11x, 12x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3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67120"/>
            <a:ext cx="6965245" cy="779206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29" y="1346326"/>
            <a:ext cx="7293427" cy="437674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 Grid Method</a:t>
            </a:r>
          </a:p>
          <a:p>
            <a:pPr marL="0" indent="0">
              <a:buNone/>
            </a:pPr>
            <a:r>
              <a:rPr lang="en-US" dirty="0" smtClean="0"/>
              <a:t>The Grid Method is reliant on a solid knowledge of times tables.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13 x 8 = 104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3570" y="2401813"/>
            <a:ext cx="2975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Draw a grid as shown on the left. Partition the ‘thirteen’ into one ‘ten’ and ‘3’ ones. 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Place the ‘8’ at the side and a multiplication symbol (x) in the top left hand corner.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Work out 10 x 8 (80)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Work out 3 x 8 (24).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80 + 24 = 104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9" y="4037142"/>
            <a:ext cx="4239032" cy="12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65558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048" y="1815152"/>
            <a:ext cx="7301552" cy="42990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Continuation of the grid method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23 x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6801" y="2400798"/>
            <a:ext cx="2382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Some children will prefer to break the ‘20’ down into two tens, therefore working out: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(10 x 8)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(10 x 8)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(3 x 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42" y="3809662"/>
            <a:ext cx="4813022" cy="13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67457"/>
            <a:ext cx="6965245" cy="902036"/>
          </a:xfrm>
        </p:spPr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76" y="1596789"/>
            <a:ext cx="7331466" cy="41262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Further use of the grid method, for TO x TO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23 x 28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63821" y="3375033"/>
            <a:ext cx="2505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400 + 60 = 460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160 + 24 = 184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460 + 184 = 644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76" y="3399250"/>
            <a:ext cx="43624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8230"/>
            <a:ext cx="6965245" cy="1052161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600391"/>
            <a:ext cx="6564422" cy="412267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</a:t>
            </a:r>
            <a:r>
              <a:rPr lang="en-GB" dirty="0"/>
              <a:t>using </a:t>
            </a:r>
            <a:r>
              <a:rPr lang="en-GB" dirty="0" smtClean="0"/>
              <a:t>the grid method to find the answer to one of these multiplications: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26 x 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34 x 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17 x 24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818" y="3770444"/>
            <a:ext cx="43624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61093"/>
          </a:xfrm>
        </p:spPr>
        <p:txBody>
          <a:bodyPr/>
          <a:lstStyle/>
          <a:p>
            <a:r>
              <a:rPr lang="en-US" dirty="0" smtClean="0"/>
              <a:t>Table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96" y="1828799"/>
            <a:ext cx="7233313" cy="4380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Upon leaving Key Stage One (end of Year 2), all children should be secure in their knowledge of the 2x, 5x, and 10x tables.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A reminder that from this academic </a:t>
            </a:r>
            <a:r>
              <a:rPr lang="en-GB" sz="2800" dirty="0"/>
              <a:t>year onwards, schools in England will be required to administer an online multiplication tables check to year 4 pupils.</a:t>
            </a:r>
            <a:endParaRPr lang="en-US" sz="2800" dirty="0"/>
          </a:p>
          <a:p>
            <a:pPr marL="0" indent="0" algn="ctr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4"/>
            <a:ext cx="6965245" cy="956627"/>
          </a:xfrm>
        </p:spPr>
        <p:txBody>
          <a:bodyPr/>
          <a:lstStyle/>
          <a:p>
            <a:r>
              <a:rPr lang="en-US" dirty="0" smtClean="0"/>
              <a:t>Stage 3 into 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8" y="1637730"/>
            <a:ext cx="7384142" cy="43945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grid method is a popular and effective way of multiplying. </a:t>
            </a:r>
            <a:r>
              <a:rPr lang="en-GB" dirty="0"/>
              <a:t>It plays </a:t>
            </a:r>
            <a:r>
              <a:rPr lang="en-GB" dirty="0" smtClean="0"/>
              <a:t>on knowledge of </a:t>
            </a:r>
            <a:r>
              <a:rPr lang="en-GB" dirty="0"/>
              <a:t>partitioning, draws on known </a:t>
            </a:r>
            <a:r>
              <a:rPr lang="en-GB" dirty="0" smtClean="0"/>
              <a:t>facts and demonstrates </a:t>
            </a:r>
            <a:r>
              <a:rPr lang="en-GB" dirty="0"/>
              <a:t>what happens when you multiply by 10 or by 100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It </a:t>
            </a:r>
            <a:r>
              <a:rPr lang="en-GB" dirty="0"/>
              <a:t>also highlights how many multiplication actions need to take place when working with long </a:t>
            </a:r>
            <a:r>
              <a:rPr lang="en-GB" dirty="0" smtClean="0"/>
              <a:t>multiplication. For 23 x 28, four multiplications need to be undertaken, shown clearly in each cell in the grid.</a:t>
            </a:r>
          </a:p>
          <a:p>
            <a:pPr marL="0" indent="0">
              <a:buNone/>
            </a:pPr>
            <a:r>
              <a:rPr lang="en-GB" dirty="0" smtClean="0"/>
              <a:t>All </a:t>
            </a:r>
            <a:r>
              <a:rPr lang="en-GB" dirty="0"/>
              <a:t>of the elements of this approach are the same as those needed in the standard method, but </a:t>
            </a:r>
            <a:r>
              <a:rPr lang="en-GB" dirty="0" smtClean="0"/>
              <a:t>in the grid method </a:t>
            </a:r>
            <a:r>
              <a:rPr lang="en-GB" dirty="0"/>
              <a:t>they can be seen and you can easily tell if one of the multiplications has not taken place. </a:t>
            </a:r>
          </a:p>
        </p:txBody>
      </p:sp>
    </p:spTree>
    <p:extLst>
      <p:ext uri="{BB962C8B-B14F-4D97-AF65-F5344CB8AC3E}">
        <p14:creationId xmlns:p14="http://schemas.microsoft.com/office/powerpoint/2010/main" val="29245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45545"/>
            <a:ext cx="6965245" cy="956627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602172"/>
            <a:ext cx="7311570" cy="4120897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Partitioned Vertical Multiplication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                </a:t>
            </a:r>
            <a:r>
              <a:rPr lang="en-US" sz="3200" dirty="0" smtClean="0"/>
              <a:t>47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3200" u="sng" dirty="0" smtClean="0"/>
              <a:t>x   8 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116286" y="2884714"/>
            <a:ext cx="2943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 1 – set the calculation out as you would for using the traditional vertical method.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96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27854"/>
            <a:ext cx="6965245" cy="765558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610436"/>
            <a:ext cx="7311570" cy="411263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Partitioned Vertical Multiplication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</a:t>
            </a:r>
            <a:r>
              <a:rPr lang="en-US" sz="3200" dirty="0" smtClean="0"/>
              <a:t>47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3200" u="sng" dirty="0" smtClean="0"/>
              <a:t>x   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56  (7 x 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1116" y="2884714"/>
            <a:ext cx="2369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Step 2 – multiply the one on the top line by the one on the bottom line.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08401"/>
            <a:ext cx="6965245" cy="792854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719618"/>
            <a:ext cx="7311570" cy="4003451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Partitioned Vertical Multiplication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</a:t>
            </a:r>
            <a:r>
              <a:rPr lang="en-US" sz="3200" dirty="0" smtClean="0"/>
              <a:t>47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3200" u="sng" dirty="0" smtClean="0"/>
              <a:t>x   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56  (7 x 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</a:t>
            </a:r>
            <a:r>
              <a:rPr lang="en-US" sz="3200" u="sng" dirty="0" smtClean="0">
                <a:solidFill>
                  <a:srgbClr val="0000FF"/>
                </a:solidFill>
              </a:rPr>
              <a:t>320</a:t>
            </a:r>
            <a:r>
              <a:rPr lang="en-US" sz="3200" dirty="0" smtClean="0">
                <a:solidFill>
                  <a:srgbClr val="0000FF"/>
                </a:solidFill>
              </a:rPr>
              <a:t>  (40 x 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2060" y="2884714"/>
            <a:ext cx="2328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Step 3 – multiply the ‘ten’ on the top line by the one on the bottom line.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58230"/>
            <a:ext cx="6965245" cy="874740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0" y="1632970"/>
            <a:ext cx="7311570" cy="4090099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Partitioned Vertical Multiplication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</a:t>
            </a:r>
            <a:r>
              <a:rPr lang="en-US" sz="3200" dirty="0" smtClean="0"/>
              <a:t>47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3200" u="sng" dirty="0" smtClean="0"/>
              <a:t>x   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56  (7 x 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</a:t>
            </a:r>
            <a:r>
              <a:rPr lang="en-US" sz="3200" u="sng" dirty="0" smtClean="0">
                <a:solidFill>
                  <a:srgbClr val="0000FF"/>
                </a:solidFill>
              </a:rPr>
              <a:t>320</a:t>
            </a:r>
            <a:r>
              <a:rPr lang="en-US" sz="3200" dirty="0" smtClean="0">
                <a:solidFill>
                  <a:srgbClr val="0000FF"/>
                </a:solidFill>
              </a:rPr>
              <a:t>  (40 x 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              </a:t>
            </a:r>
            <a:r>
              <a:rPr lang="en-US" sz="3200" dirty="0" smtClean="0">
                <a:solidFill>
                  <a:srgbClr val="008000"/>
                </a:solidFill>
              </a:rPr>
              <a:t>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1018" y="2734588"/>
            <a:ext cx="2943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Step 4 – add each column together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Ones (6 + 0)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Tens (50 + 20)</a:t>
            </a:r>
          </a:p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Hundreds (0 + 300)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53810"/>
            <a:ext cx="6965245" cy="902036"/>
          </a:xfrm>
        </p:spPr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733266"/>
            <a:ext cx="7134576" cy="4339988"/>
          </a:xfrm>
        </p:spPr>
        <p:txBody>
          <a:bodyPr>
            <a:normAutofit/>
          </a:bodyPr>
          <a:lstStyle/>
          <a:p>
            <a:pPr marL="365760" lvl="1" indent="0">
              <a:spcBef>
                <a:spcPts val="0"/>
              </a:spcBef>
              <a:buNone/>
            </a:pPr>
            <a:r>
              <a:rPr lang="en-GB" sz="3600" dirty="0"/>
              <a:t> </a:t>
            </a:r>
            <a:r>
              <a:rPr lang="en-GB" sz="3600" dirty="0" smtClean="0"/>
              <a:t>     </a:t>
            </a:r>
            <a:r>
              <a:rPr lang="en-GB" sz="3600" dirty="0" smtClean="0">
                <a:solidFill>
                  <a:srgbClr val="0000FF"/>
                </a:solidFill>
              </a:rPr>
              <a:t>5</a:t>
            </a:r>
            <a:r>
              <a:rPr lang="en-GB" sz="3600" dirty="0" smtClean="0">
                <a:solidFill>
                  <a:srgbClr val="FF0000"/>
                </a:solidFill>
              </a:rPr>
              <a:t>2</a:t>
            </a:r>
            <a:r>
              <a:rPr lang="en-GB" sz="3600" dirty="0" smtClean="0"/>
              <a:t>                    </a:t>
            </a:r>
            <a:endParaRPr lang="en-GB" sz="3600" dirty="0"/>
          </a:p>
          <a:p>
            <a:pPr marL="365760" lvl="1" indent="0">
              <a:spcBef>
                <a:spcPts val="0"/>
              </a:spcBef>
              <a:buNone/>
            </a:pPr>
            <a:r>
              <a:rPr lang="en-GB" sz="3600" dirty="0"/>
              <a:t>   </a:t>
            </a:r>
            <a:r>
              <a:rPr lang="en-GB" sz="3600" dirty="0" smtClean="0"/>
              <a:t>x </a:t>
            </a:r>
            <a:r>
              <a:rPr lang="en-GB" sz="3600" u="sng" dirty="0" smtClean="0"/>
              <a:t>17</a:t>
            </a:r>
            <a:endParaRPr lang="en-GB" sz="3600" dirty="0"/>
          </a:p>
          <a:p>
            <a:pPr marL="365760" lvl="1" indent="0">
              <a:spcBef>
                <a:spcPts val="0"/>
              </a:spcBef>
              <a:buNone/>
            </a:pPr>
            <a:r>
              <a:rPr lang="en-GB" sz="3600" dirty="0"/>
              <a:t>     14 </a:t>
            </a:r>
            <a:r>
              <a:rPr lang="en-GB" sz="3600" dirty="0" smtClean="0"/>
              <a:t> (</a:t>
            </a:r>
            <a:r>
              <a:rPr lang="en-GB" sz="3600" dirty="0" smtClean="0">
                <a:solidFill>
                  <a:srgbClr val="FF0000"/>
                </a:solidFill>
              </a:rPr>
              <a:t>2 </a:t>
            </a:r>
            <a:r>
              <a:rPr lang="en-GB" sz="3600" dirty="0" smtClean="0"/>
              <a:t>x 7</a:t>
            </a:r>
            <a:r>
              <a:rPr lang="en-GB" sz="3600" dirty="0"/>
              <a:t>)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GB" sz="3600" dirty="0"/>
              <a:t>     </a:t>
            </a:r>
            <a:r>
              <a:rPr lang="en-GB" sz="3600" dirty="0" smtClean="0"/>
              <a:t>20  (</a:t>
            </a:r>
            <a:r>
              <a:rPr lang="en-GB" sz="3600" dirty="0" smtClean="0">
                <a:solidFill>
                  <a:srgbClr val="FF0000"/>
                </a:solidFill>
              </a:rPr>
              <a:t>2</a:t>
            </a:r>
            <a:r>
              <a:rPr lang="en-GB" sz="3600" dirty="0" smtClean="0"/>
              <a:t> </a:t>
            </a:r>
            <a:r>
              <a:rPr lang="en-GB" sz="3600" dirty="0"/>
              <a:t>x 10)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GB" sz="3600" dirty="0"/>
              <a:t>   </a:t>
            </a:r>
            <a:r>
              <a:rPr lang="en-GB" sz="3600" dirty="0" smtClean="0"/>
              <a:t>350  (</a:t>
            </a:r>
            <a:r>
              <a:rPr lang="en-GB" sz="3600" dirty="0" smtClean="0">
                <a:solidFill>
                  <a:srgbClr val="0000FF"/>
                </a:solidFill>
              </a:rPr>
              <a:t>50</a:t>
            </a:r>
            <a:r>
              <a:rPr lang="en-GB" sz="3600" dirty="0" smtClean="0"/>
              <a:t> </a:t>
            </a:r>
            <a:r>
              <a:rPr lang="en-GB" sz="3600" dirty="0"/>
              <a:t>x 7)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GB" sz="3600" dirty="0"/>
              <a:t>   </a:t>
            </a:r>
            <a:r>
              <a:rPr lang="en-GB" sz="3600" u="sng" dirty="0" smtClean="0"/>
              <a:t>500</a:t>
            </a:r>
            <a:r>
              <a:rPr lang="en-GB" sz="3600" dirty="0" smtClean="0"/>
              <a:t>  (</a:t>
            </a:r>
            <a:r>
              <a:rPr lang="en-GB" sz="3600" dirty="0" smtClean="0">
                <a:solidFill>
                  <a:srgbClr val="0000FF"/>
                </a:solidFill>
              </a:rPr>
              <a:t>50</a:t>
            </a:r>
            <a:r>
              <a:rPr lang="en-GB" sz="3600" dirty="0" smtClean="0"/>
              <a:t> </a:t>
            </a:r>
            <a:r>
              <a:rPr lang="en-GB" sz="3600" dirty="0"/>
              <a:t>x 10)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GB" sz="3600" dirty="0"/>
              <a:t>  </a:t>
            </a:r>
            <a:r>
              <a:rPr lang="en-GB" sz="3600" dirty="0" smtClean="0"/>
              <a:t> 884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964072" y="2777157"/>
            <a:ext cx="2096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previous method can be extended for TO x 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85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8230"/>
            <a:ext cx="6965245" cy="1052161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600391"/>
            <a:ext cx="6564422" cy="412267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</a:t>
            </a:r>
            <a:r>
              <a:rPr lang="en-GB" dirty="0"/>
              <a:t>using </a:t>
            </a:r>
            <a:r>
              <a:rPr lang="en-GB" dirty="0" smtClean="0"/>
              <a:t>partitioned vertical multiplication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to find the answer to one of these multiplications: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53 x 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26 x 13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45" y="2790080"/>
            <a:ext cx="2639197" cy="3200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72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722048"/>
            <a:ext cx="6965245" cy="888388"/>
          </a:xfrm>
        </p:spPr>
        <p:txBody>
          <a:bodyPr/>
          <a:lstStyle/>
          <a:p>
            <a:r>
              <a:rPr lang="en-US" dirty="0" smtClean="0"/>
              <a:t>Stage 4 into 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96" y="1733266"/>
            <a:ext cx="7219665" cy="39898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Applying concepts taught through the grid method to a vertical layout prepares children for using the formal vertical method for multiplication.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78" y="3428999"/>
            <a:ext cx="4716084" cy="21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4"/>
            <a:ext cx="6965245" cy="820149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2119257"/>
            <a:ext cx="7384143" cy="36038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</a:t>
            </a:r>
            <a:r>
              <a:rPr lang="en-US" sz="4000" dirty="0" smtClean="0"/>
              <a:t>4 7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4000" dirty="0"/>
              <a:t> </a:t>
            </a:r>
            <a:r>
              <a:rPr lang="en-GB" sz="4000" dirty="0" smtClean="0"/>
              <a:t>  </a:t>
            </a:r>
            <a:r>
              <a:rPr lang="en-US" sz="4000" dirty="0" smtClean="0"/>
              <a:t>        </a:t>
            </a:r>
            <a:r>
              <a:rPr lang="en-US" sz="4000" u="sng" dirty="0"/>
              <a:t>x  </a:t>
            </a:r>
            <a:r>
              <a:rPr lang="en-US" sz="4000" u="sng" dirty="0" smtClean="0"/>
              <a:t> 8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	</a:t>
            </a:r>
            <a:r>
              <a:rPr lang="en-US" sz="4000" dirty="0" smtClean="0"/>
              <a:t>    </a:t>
            </a:r>
            <a:r>
              <a:rPr lang="en-US" sz="4000" u="sng" dirty="0" smtClean="0"/>
              <a:t>    6 </a:t>
            </a:r>
            <a:endParaRPr lang="en-GB" sz="4000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/>
              <a:t>             </a:t>
            </a:r>
            <a:r>
              <a:rPr lang="en-US" sz="4000" baseline="30000" dirty="0" smtClean="0">
                <a:solidFill>
                  <a:srgbClr val="FF0000"/>
                </a:solidFill>
              </a:rPr>
              <a:t>5</a:t>
            </a:r>
            <a:endParaRPr lang="en-US" sz="4000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9103" y="2307194"/>
            <a:ext cx="25056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 1 – multiply 7 by 8. This gives 56. Place the ‘one’ (6) in the ones column, and the ‘ten’ (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) under the tens column.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9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94753"/>
            <a:ext cx="6965245" cy="888388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2119257"/>
            <a:ext cx="7384143" cy="36038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             </a:t>
            </a:r>
            <a:r>
              <a:rPr lang="en-US" sz="4000" dirty="0" smtClean="0"/>
              <a:t>4 7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4000" dirty="0"/>
              <a:t> </a:t>
            </a:r>
            <a:r>
              <a:rPr lang="en-GB" sz="4000" dirty="0" smtClean="0"/>
              <a:t>  </a:t>
            </a:r>
            <a:r>
              <a:rPr lang="en-US" sz="4000" dirty="0" smtClean="0"/>
              <a:t>        </a:t>
            </a:r>
            <a:r>
              <a:rPr lang="en-US" sz="4000" u="sng" dirty="0"/>
              <a:t>x  8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</a:t>
            </a:r>
            <a:r>
              <a:rPr lang="en-US" sz="4000" dirty="0" smtClean="0">
                <a:solidFill>
                  <a:srgbClr val="0000FF"/>
                </a:solidFill>
              </a:rPr>
              <a:t>3 7 </a:t>
            </a:r>
            <a:r>
              <a:rPr lang="en-US" sz="4000" dirty="0" smtClean="0"/>
              <a:t>6</a:t>
            </a:r>
            <a:endParaRPr lang="en-GB" sz="4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/>
              <a:t>            </a:t>
            </a:r>
            <a:r>
              <a:rPr lang="en-US" sz="4000" baseline="30000" dirty="0" smtClean="0">
                <a:solidFill>
                  <a:srgbClr val="FF0000"/>
                </a:solidFill>
              </a:rPr>
              <a:t>5</a:t>
            </a:r>
            <a:endParaRPr lang="en-US" sz="4000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23" y="2006943"/>
            <a:ext cx="2904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Step 2 – multiply the 8 by the 4 tens. This gives </a:t>
            </a:r>
            <a:r>
              <a:rPr lang="fr-FR" sz="2400" dirty="0" smtClean="0">
                <a:solidFill>
                  <a:srgbClr val="0000FF"/>
                </a:solidFill>
              </a:rPr>
              <a:t>’</a:t>
            </a:r>
            <a:r>
              <a:rPr lang="en-US" sz="2400" dirty="0" smtClean="0">
                <a:solidFill>
                  <a:srgbClr val="0000FF"/>
                </a:solidFill>
              </a:rPr>
              <a:t>32’. Add the carried ‘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0000FF"/>
                </a:solidFill>
              </a:rPr>
              <a:t>’ onto the 32 (37) and place in front of the 6 ones. </a:t>
            </a: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This gives an answer of 376.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47164" y="3971499"/>
            <a:ext cx="11464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1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2864"/>
            <a:ext cx="6965245" cy="11067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Stage 1 – Multiplication and Division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3" y="1856096"/>
            <a:ext cx="7410735" cy="3866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Practical use of halving, doubling and sharing, leading into repeated addition and basic use of the number line.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43" y="3269491"/>
            <a:ext cx="5615982" cy="28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40221"/>
            <a:ext cx="6965245" cy="956627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87" y="1842448"/>
            <a:ext cx="7219665" cy="38806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Going further … 256 x 18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               </a:t>
            </a:r>
            <a:r>
              <a:rPr lang="en-US" sz="4300" dirty="0" smtClean="0"/>
              <a:t>256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/>
              <a:t> </a:t>
            </a:r>
            <a:r>
              <a:rPr lang="en-US" sz="4300" dirty="0" smtClean="0"/>
              <a:t>         </a:t>
            </a:r>
            <a:r>
              <a:rPr lang="en-US" sz="4300" u="sng" dirty="0" smtClean="0"/>
              <a:t>x  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 smtClean="0"/>
              <a:t>         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/>
              <a:t> </a:t>
            </a:r>
            <a:r>
              <a:rPr lang="en-US" sz="4300" dirty="0" smtClean="0"/>
              <a:t>            </a:t>
            </a:r>
            <a:r>
              <a:rPr lang="en-US" sz="3900" baseline="30000" dirty="0" smtClean="0"/>
              <a:t>4 4</a:t>
            </a: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3694" y="2070669"/>
            <a:ext cx="2702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Follow the same method shown previously, to multiply the ‘8’ ones on the bottom line by the top number. Ensure that carried digits are added onto the total.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5"/>
            <a:ext cx="6965245" cy="801676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8675"/>
            <a:ext cx="7301552" cy="43199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Going further … 256 x 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</a:t>
            </a:r>
            <a:r>
              <a:rPr lang="en-US" sz="4300" dirty="0" smtClean="0"/>
              <a:t>256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/>
              <a:t> </a:t>
            </a:r>
            <a:r>
              <a:rPr lang="en-US" sz="4300" dirty="0" smtClean="0"/>
              <a:t>         </a:t>
            </a:r>
            <a:r>
              <a:rPr lang="en-US" sz="4300" u="sng" dirty="0" smtClean="0"/>
              <a:t>x  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 smtClean="0"/>
              <a:t>         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                      4 4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300" dirty="0" smtClean="0">
                <a:solidFill>
                  <a:srgbClr val="0000FF"/>
                </a:solidFill>
              </a:rPr>
              <a:t>          2560</a:t>
            </a:r>
            <a:r>
              <a:rPr lang="en-US" sz="4300" baseline="30000" dirty="0" smtClean="0">
                <a:solidFill>
                  <a:srgbClr val="0000FF"/>
                </a:solidFill>
              </a:rPr>
              <a:t> </a:t>
            </a:r>
            <a:r>
              <a:rPr lang="en-US" sz="4300" baseline="30000" dirty="0" smtClean="0"/>
              <a:t>     </a:t>
            </a:r>
            <a:endParaRPr lang="en-US" sz="43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5581" y="1843671"/>
            <a:ext cx="26203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Then, multiply the ‘ten’ on the bottom line by the digits on the top line. As you are multiplying by a ‘ten’, ensure that a ‘zero’ is placed in the ‘ones’ column before starting the calculations.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79176" y="4967785"/>
            <a:ext cx="11464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5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53810"/>
            <a:ext cx="6965245" cy="868422"/>
          </a:xfrm>
        </p:spPr>
        <p:txBody>
          <a:bodyPr/>
          <a:lstStyle/>
          <a:p>
            <a:r>
              <a:rPr lang="en-US" dirty="0" smtClean="0"/>
              <a:t>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9654"/>
            <a:ext cx="7315200" cy="4428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Going further … 256 x 18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                     </a:t>
            </a:r>
            <a:r>
              <a:rPr lang="en-US" sz="5100" dirty="0" smtClean="0"/>
              <a:t>256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100" dirty="0"/>
              <a:t> </a:t>
            </a:r>
            <a:r>
              <a:rPr lang="en-US" sz="5100" dirty="0" smtClean="0"/>
              <a:t>         </a:t>
            </a:r>
            <a:r>
              <a:rPr lang="en-US" sz="5100" u="sng" dirty="0" smtClean="0"/>
              <a:t>x  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100" dirty="0" smtClean="0"/>
              <a:t>         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100" dirty="0" smtClean="0"/>
              <a:t>          </a:t>
            </a:r>
            <a:r>
              <a:rPr lang="en-US" sz="5100" u="sng" dirty="0" smtClean="0"/>
              <a:t>256</a:t>
            </a:r>
            <a:r>
              <a:rPr lang="en-US" sz="5100" u="sng" dirty="0" smtClean="0">
                <a:solidFill>
                  <a:srgbClr val="000000"/>
                </a:solidFill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100" dirty="0" smtClean="0">
                <a:solidFill>
                  <a:srgbClr val="000000"/>
                </a:solidFill>
              </a:rPr>
              <a:t>          4608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100" dirty="0">
                <a:solidFill>
                  <a:srgbClr val="000000"/>
                </a:solidFill>
              </a:rPr>
              <a:t> </a:t>
            </a:r>
            <a:r>
              <a:rPr lang="en-US" sz="5100" dirty="0" smtClean="0">
                <a:solidFill>
                  <a:srgbClr val="000000"/>
                </a:solidFill>
              </a:rPr>
              <a:t>           </a:t>
            </a:r>
            <a:r>
              <a:rPr lang="en-US" sz="5100" baseline="30000" dirty="0" smtClean="0">
                <a:solidFill>
                  <a:srgbClr val="000000"/>
                </a:solidFill>
              </a:rPr>
              <a:t> </a:t>
            </a:r>
            <a:r>
              <a:rPr lang="en-US" sz="4200" baseline="30000" dirty="0" smtClean="0">
                <a:solidFill>
                  <a:srgbClr val="000000"/>
                </a:solidFill>
              </a:rPr>
              <a:t>1</a:t>
            </a:r>
            <a:r>
              <a:rPr lang="en-US" sz="5100" dirty="0" smtClean="0">
                <a:solidFill>
                  <a:srgbClr val="000000"/>
                </a:solidFill>
              </a:rPr>
              <a:t>        </a:t>
            </a:r>
            <a:r>
              <a:rPr lang="en-US" sz="5100" baseline="30000" dirty="0" smtClean="0">
                <a:solidFill>
                  <a:srgbClr val="0000FF"/>
                </a:solidFill>
              </a:rPr>
              <a:t> </a:t>
            </a:r>
            <a:r>
              <a:rPr lang="en-US" sz="5100" baseline="30000" dirty="0" smtClean="0"/>
              <a:t> </a:t>
            </a:r>
            <a:endParaRPr lang="en-US" sz="5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44571" y="2794000"/>
            <a:ext cx="324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6990" y="1979979"/>
            <a:ext cx="2282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Add the columns in each row together. Again, ensure that the carried digits are added to the total as you make your way across.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8230"/>
            <a:ext cx="6965245" cy="1052161"/>
          </a:xfrm>
        </p:spPr>
        <p:txBody>
          <a:bodyPr/>
          <a:lstStyle/>
          <a:p>
            <a:r>
              <a:rPr lang="en-GB" dirty="0" smtClean="0"/>
              <a:t>Over to you: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600391"/>
            <a:ext cx="6564422" cy="412267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</a:t>
            </a:r>
            <a:r>
              <a:rPr lang="en-GB" dirty="0"/>
              <a:t>using </a:t>
            </a:r>
            <a:r>
              <a:rPr lang="en-GB" dirty="0" smtClean="0"/>
              <a:t>the formal method of multiplication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to find the answer to one of these calculations: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132 x 7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243 x 16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345 x 28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37" y="2969931"/>
            <a:ext cx="1572123" cy="2903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24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1105"/>
            <a:ext cx="6965245" cy="10521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not go straight into vertical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1910688"/>
            <a:ext cx="7533564" cy="4203509"/>
          </a:xfrm>
        </p:spPr>
        <p:txBody>
          <a:bodyPr>
            <a:normAutofit fontScale="32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7400" dirty="0" smtClean="0"/>
              <a:t>The formal method holds many opportunities for errors (incorrect </a:t>
            </a:r>
            <a:r>
              <a:rPr lang="en-GB" sz="7400" dirty="0"/>
              <a:t>lining up of </a:t>
            </a:r>
            <a:r>
              <a:rPr lang="en-GB" sz="7400" dirty="0" smtClean="0"/>
              <a:t>columns, forgetting about carried tens/hundreds </a:t>
            </a:r>
            <a:r>
              <a:rPr lang="en-GB" sz="7400" dirty="0" err="1" smtClean="0"/>
              <a:t>etc</a:t>
            </a:r>
            <a:r>
              <a:rPr lang="en-GB" sz="7400" dirty="0" smtClean="0"/>
              <a:t>). </a:t>
            </a:r>
            <a:endParaRPr lang="en-GB" sz="7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7400" dirty="0"/>
              <a:t>Lack of understanding of size of numbers, therefore reasonableness of </a:t>
            </a:r>
            <a:r>
              <a:rPr lang="en-GB" sz="7400" dirty="0" smtClean="0"/>
              <a:t>answers (using a number line earlier on helps to grasp a secure understanding of the number system). </a:t>
            </a:r>
            <a:endParaRPr lang="en-GB" sz="7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7400" dirty="0"/>
              <a:t>Recognising when calculations are better </a:t>
            </a:r>
            <a:r>
              <a:rPr lang="en-GB" sz="7400" dirty="0" smtClean="0"/>
              <a:t>carried </a:t>
            </a:r>
            <a:r>
              <a:rPr lang="en-GB" sz="7400" dirty="0"/>
              <a:t>out </a:t>
            </a:r>
            <a:r>
              <a:rPr lang="en-GB" sz="7400" dirty="0" smtClean="0"/>
              <a:t>mentally, as opposed to a single reliance upon one method. </a:t>
            </a:r>
            <a:endParaRPr lang="en-GB" sz="7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7400" dirty="0" smtClean="0"/>
              <a:t>Understanding more than one method means that a calculation can be checked without the same error being included. </a:t>
            </a:r>
            <a:endParaRPr lang="en-GB" sz="7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0414"/>
            <a:ext cx="6965245" cy="11858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Number lines have their uses in a range of everyday situations</a:t>
            </a:r>
            <a:endParaRPr lang="en-US" sz="2800" dirty="0"/>
          </a:p>
        </p:txBody>
      </p:sp>
      <p:pic>
        <p:nvPicPr>
          <p:cNvPr id="4" name="Picture 3" descr="clo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24" y="1808400"/>
            <a:ext cx="1423810" cy="142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uler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80" y="3453992"/>
            <a:ext cx="1012297" cy="133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peedome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67" y="5018054"/>
            <a:ext cx="1287407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lter-mechanical-bathroom-scale-whit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72" y="1890571"/>
            <a:ext cx="1462869" cy="14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yrex%20measuring%20ju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35" y="4711378"/>
            <a:ext cx="1463743" cy="146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rotractor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75" y="4804834"/>
            <a:ext cx="2161247" cy="11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mileScal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36" y="3556953"/>
            <a:ext cx="305911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ercury_thermometer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79" y="1848952"/>
            <a:ext cx="1948512" cy="14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803936"/>
            <a:ext cx="6965245" cy="915684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696" y="1910687"/>
            <a:ext cx="7102168" cy="3812382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Multiplication Arrays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4</a:t>
            </a:r>
            <a:r>
              <a:rPr lang="en-US" sz="2800" dirty="0" smtClean="0"/>
              <a:t> x 5 = </a:t>
            </a: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16063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4" y="1856096"/>
            <a:ext cx="7246960" cy="4176214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Multiplication Arrays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4 x 5 = </a:t>
            </a: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9143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394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5175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0714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4277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16881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9143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394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5175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0714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4277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691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39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6157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3365" y="401465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3572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55344" y="1856096"/>
            <a:ext cx="7246960" cy="4176214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Multiplication Arrays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4 x 5 = </a:t>
            </a: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16881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9143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394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5175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0714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4277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691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39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6157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3365" y="401465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7394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3572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6914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5175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0714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93572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954165" y="1734463"/>
            <a:ext cx="7246960" cy="4176214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Multiplication Arrays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4 x 5 = </a:t>
            </a: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16881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69143" y="362857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3943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5175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30714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4277" y="362938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691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3943" y="39974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36157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03365" y="4014651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73819" y="4365605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3572" y="3997297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69143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5175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0714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93572" y="4343399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9143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06756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93572" y="4671623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36157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25914" y="4682688"/>
            <a:ext cx="199571" cy="199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954165" y="1926544"/>
            <a:ext cx="7246960" cy="4176214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Multiplication Arrays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4 x 5 = </a:t>
            </a: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2662</TotalTime>
  <Words>1569</Words>
  <Application>Microsoft Office PowerPoint</Application>
  <PresentationFormat>On-screen Show (4:3)</PresentationFormat>
  <Paragraphs>305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Calculation Policy –  Years 3 and 4</vt:lpstr>
      <vt:lpstr>Multiplication</vt:lpstr>
      <vt:lpstr>Table knowledge</vt:lpstr>
      <vt:lpstr>Stage 1 – Multiplication and Division</vt:lpstr>
      <vt:lpstr>Stage 2</vt:lpstr>
      <vt:lpstr>Stage 2</vt:lpstr>
      <vt:lpstr>Stage 2</vt:lpstr>
      <vt:lpstr>Stage 2</vt:lpstr>
      <vt:lpstr>Stage 2</vt:lpstr>
      <vt:lpstr>Stage 2</vt:lpstr>
      <vt:lpstr>Stage 2</vt:lpstr>
      <vt:lpstr>Stage 2</vt:lpstr>
      <vt:lpstr>Stage 2</vt:lpstr>
      <vt:lpstr>Stage 2</vt:lpstr>
      <vt:lpstr>Stage 2</vt:lpstr>
      <vt:lpstr>Over to you:</vt:lpstr>
      <vt:lpstr>Multiplying by ten</vt:lpstr>
      <vt:lpstr>Multiplying by ten</vt:lpstr>
      <vt:lpstr>Multiplying by ten</vt:lpstr>
      <vt:lpstr>Multiplying by ten</vt:lpstr>
      <vt:lpstr>Multiplying by ten</vt:lpstr>
      <vt:lpstr>Multiplying by ten</vt:lpstr>
      <vt:lpstr>Year 3</vt:lpstr>
      <vt:lpstr>Stage 2</vt:lpstr>
      <vt:lpstr>Year 4</vt:lpstr>
      <vt:lpstr>Stage 3</vt:lpstr>
      <vt:lpstr>Stage 3</vt:lpstr>
      <vt:lpstr>Stage 3</vt:lpstr>
      <vt:lpstr>Over to you:</vt:lpstr>
      <vt:lpstr>Stage 3 into Stage 4</vt:lpstr>
      <vt:lpstr>Stage 4</vt:lpstr>
      <vt:lpstr>Stage 4</vt:lpstr>
      <vt:lpstr>Stage 4</vt:lpstr>
      <vt:lpstr>Stage 4</vt:lpstr>
      <vt:lpstr>Stage 4</vt:lpstr>
      <vt:lpstr>Over to you:</vt:lpstr>
      <vt:lpstr>Stage 4 into Stage 5</vt:lpstr>
      <vt:lpstr>Stage 5</vt:lpstr>
      <vt:lpstr>Stage 5</vt:lpstr>
      <vt:lpstr>Stage 5</vt:lpstr>
      <vt:lpstr>Stage 5</vt:lpstr>
      <vt:lpstr>Stage 5</vt:lpstr>
      <vt:lpstr>Over to you:</vt:lpstr>
      <vt:lpstr>Why not go straight into vertical methods?</vt:lpstr>
      <vt:lpstr>Number lines have their uses in a range of everyday situations</vt:lpstr>
    </vt:vector>
  </TitlesOfParts>
  <Company>Baker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Policy –  Lower School</dc:title>
  <dc:creator>Matthew Baker</dc:creator>
  <cp:lastModifiedBy>Rob Pritchard</cp:lastModifiedBy>
  <cp:revision>279</cp:revision>
  <cp:lastPrinted>2013-03-10T11:41:06Z</cp:lastPrinted>
  <dcterms:created xsi:type="dcterms:W3CDTF">2013-02-17T18:05:33Z</dcterms:created>
  <dcterms:modified xsi:type="dcterms:W3CDTF">2021-11-18T19:17:35Z</dcterms:modified>
</cp:coreProperties>
</file>