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515" r:id="rId2"/>
    <p:sldId id="326" r:id="rId3"/>
    <p:sldId id="583" r:id="rId4"/>
    <p:sldId id="585" r:id="rId5"/>
    <p:sldId id="587" r:id="rId6"/>
    <p:sldId id="588" r:id="rId7"/>
    <p:sldId id="589" r:id="rId8"/>
    <p:sldId id="590" r:id="rId9"/>
    <p:sldId id="591" r:id="rId10"/>
    <p:sldId id="592" r:id="rId11"/>
    <p:sldId id="593" r:id="rId12"/>
    <p:sldId id="594" r:id="rId13"/>
    <p:sldId id="595" r:id="rId14"/>
    <p:sldId id="601" r:id="rId15"/>
    <p:sldId id="602" r:id="rId16"/>
    <p:sldId id="596" r:id="rId17"/>
    <p:sldId id="599" r:id="rId18"/>
    <p:sldId id="600" r:id="rId19"/>
    <p:sldId id="607" r:id="rId20"/>
    <p:sldId id="477" r:id="rId21"/>
    <p:sldId id="478" r:id="rId22"/>
    <p:sldId id="479" r:id="rId23"/>
    <p:sldId id="606" r:id="rId24"/>
    <p:sldId id="480" r:id="rId25"/>
    <p:sldId id="481" r:id="rId26"/>
    <p:sldId id="482" r:id="rId27"/>
    <p:sldId id="483" r:id="rId28"/>
    <p:sldId id="484" r:id="rId29"/>
    <p:sldId id="485" r:id="rId30"/>
    <p:sldId id="486" r:id="rId31"/>
    <p:sldId id="487" r:id="rId32"/>
    <p:sldId id="493" r:id="rId33"/>
    <p:sldId id="609" r:id="rId34"/>
    <p:sldId id="610" r:id="rId35"/>
    <p:sldId id="611" r:id="rId36"/>
    <p:sldId id="612" r:id="rId37"/>
    <p:sldId id="613" r:id="rId38"/>
    <p:sldId id="614" r:id="rId39"/>
    <p:sldId id="615" r:id="rId40"/>
    <p:sldId id="616" r:id="rId41"/>
    <p:sldId id="617" r:id="rId42"/>
    <p:sldId id="618" r:id="rId43"/>
    <p:sldId id="619" r:id="rId44"/>
    <p:sldId id="620" r:id="rId45"/>
    <p:sldId id="621" r:id="rId46"/>
    <p:sldId id="603" r:id="rId47"/>
    <p:sldId id="604" r:id="rId4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961B68CF-AC55-954B-87B3-FC03D9FC2B69}" type="datetimeFigureOut">
              <a:rPr lang="en-US" smtClean="0"/>
              <a:t>11/18/2021</a:t>
            </a:fld>
            <a:endParaRPr lang="en-US"/>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3518B947-C73C-E44C-B94B-E86C3504E3CA}" type="slidenum">
              <a:rPr lang="en-US" smtClean="0"/>
              <a:t>‹#›</a:t>
            </a:fld>
            <a:endParaRPr lang="en-US"/>
          </a:p>
        </p:txBody>
      </p:sp>
    </p:spTree>
    <p:extLst>
      <p:ext uri="{BB962C8B-B14F-4D97-AF65-F5344CB8AC3E}">
        <p14:creationId xmlns:p14="http://schemas.microsoft.com/office/powerpoint/2010/main" val="185374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7C7C17D-D514-124A-829E-006E1C9F69D2}" type="datetimeFigureOut">
              <a:rPr lang="en-US" smtClean="0"/>
              <a:t>11/18/2021</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B383D0A8-17C0-794F-B91D-6FE6A1FE58B1}" type="slidenum">
              <a:rPr lang="en-US" smtClean="0"/>
              <a:t>‹#›</a:t>
            </a:fld>
            <a:endParaRPr lang="en-US"/>
          </a:p>
        </p:txBody>
      </p:sp>
    </p:spTree>
    <p:extLst>
      <p:ext uri="{BB962C8B-B14F-4D97-AF65-F5344CB8AC3E}">
        <p14:creationId xmlns:p14="http://schemas.microsoft.com/office/powerpoint/2010/main" val="3455066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3D0A8-17C0-794F-B91D-6FE6A1FE58B1}" type="slidenum">
              <a:rPr lang="en-US" smtClean="0"/>
              <a:t>1</a:t>
            </a:fld>
            <a:endParaRPr lang="en-US"/>
          </a:p>
        </p:txBody>
      </p:sp>
    </p:spTree>
    <p:extLst>
      <p:ext uri="{BB962C8B-B14F-4D97-AF65-F5344CB8AC3E}">
        <p14:creationId xmlns:p14="http://schemas.microsoft.com/office/powerpoint/2010/main" val="8819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16</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r>
              <a:rPr lang="en-GB"/>
              <a:t>Chunking is efficient with larger numbers as shown on the slide. Yu have to think in terms of place value here – the 1 is in the 10s column, therefore it refers to 10 lots of the divisor. </a:t>
            </a:r>
          </a:p>
          <a:p>
            <a:endParaRPr lang="en-GB"/>
          </a:p>
          <a:p>
            <a:r>
              <a:rPr lang="en-GB"/>
              <a:t>The carried 2 refers to the 20 that is left. </a:t>
            </a:r>
          </a:p>
        </p:txBody>
      </p:sp>
    </p:spTree>
    <p:extLst>
      <p:ext uri="{BB962C8B-B14F-4D97-AF65-F5344CB8AC3E}">
        <p14:creationId xmlns:p14="http://schemas.microsoft.com/office/powerpoint/2010/main" val="334054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17</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r>
              <a:rPr lang="en-GB" dirty="0"/>
              <a:t>Chunking is efficient with larger numbers as shown on the slide. </a:t>
            </a:r>
            <a:r>
              <a:rPr lang="en-GB" dirty="0" smtClean="0"/>
              <a:t>You </a:t>
            </a:r>
            <a:r>
              <a:rPr lang="en-GB" dirty="0"/>
              <a:t>have to think in terms of place value here – the 1 is in the 10s column, therefore it refers to 10 lots of the divisor. </a:t>
            </a:r>
          </a:p>
          <a:p>
            <a:endParaRPr lang="en-GB" dirty="0"/>
          </a:p>
          <a:p>
            <a:r>
              <a:rPr lang="en-GB" dirty="0"/>
              <a:t>The carried 2 refers to the 20 that is left. </a:t>
            </a:r>
          </a:p>
        </p:txBody>
      </p:sp>
    </p:spTree>
    <p:extLst>
      <p:ext uri="{BB962C8B-B14F-4D97-AF65-F5344CB8AC3E}">
        <p14:creationId xmlns:p14="http://schemas.microsoft.com/office/powerpoint/2010/main" val="296588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18</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r>
              <a:rPr lang="en-GB" dirty="0"/>
              <a:t>Chunking is efficient with larger numbers as shown on the slide. </a:t>
            </a:r>
            <a:r>
              <a:rPr lang="en-GB" dirty="0" smtClean="0"/>
              <a:t>Yu </a:t>
            </a:r>
            <a:r>
              <a:rPr lang="en-GB" dirty="0"/>
              <a:t>have to think in terms of place value here – the 1 is in the 10s column, therefore it refers to 10 lots of the divisor. </a:t>
            </a:r>
          </a:p>
          <a:p>
            <a:endParaRPr lang="en-GB" dirty="0"/>
          </a:p>
          <a:p>
            <a:r>
              <a:rPr lang="en-GB" dirty="0"/>
              <a:t>The carried 2 refers to the 20 that is left. </a:t>
            </a:r>
          </a:p>
        </p:txBody>
      </p:sp>
    </p:spTree>
    <p:extLst>
      <p:ext uri="{BB962C8B-B14F-4D97-AF65-F5344CB8AC3E}">
        <p14:creationId xmlns:p14="http://schemas.microsoft.com/office/powerpoint/2010/main" val="88547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19</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r>
              <a:rPr lang="en-GB" dirty="0"/>
              <a:t>Chunking is efficient with larger numbers as shown on the slide. </a:t>
            </a:r>
            <a:r>
              <a:rPr lang="en-GB" dirty="0" smtClean="0"/>
              <a:t>Yu </a:t>
            </a:r>
            <a:r>
              <a:rPr lang="en-GB" dirty="0"/>
              <a:t>have to think in terms of place value here – the 1 is in the 10s column, therefore it refers to 10 lots of the divisor. </a:t>
            </a:r>
          </a:p>
          <a:p>
            <a:endParaRPr lang="en-GB" dirty="0"/>
          </a:p>
          <a:p>
            <a:r>
              <a:rPr lang="en-GB" dirty="0"/>
              <a:t>The carried 2 refers to the 20 that is left. </a:t>
            </a:r>
          </a:p>
        </p:txBody>
      </p:sp>
    </p:spTree>
    <p:extLst>
      <p:ext uri="{BB962C8B-B14F-4D97-AF65-F5344CB8AC3E}">
        <p14:creationId xmlns:p14="http://schemas.microsoft.com/office/powerpoint/2010/main" val="30551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B4772-DFF0-AD48-A7CB-EB221CE08DAB}" type="slidenum">
              <a:rPr lang="en-GB"/>
              <a:pPr/>
              <a:t>24</a:t>
            </a:fld>
            <a:endParaRPr lang="en-GB"/>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p:txBody>
          <a:bodyPr/>
          <a:lstStyle/>
          <a:p>
            <a:r>
              <a:rPr lang="en-GB"/>
              <a:t>Common errors that are addressed through the progression in calculation. Ask what are the errors?</a:t>
            </a:r>
          </a:p>
          <a:p>
            <a:endParaRPr lang="en-GB"/>
          </a:p>
          <a:p>
            <a:r>
              <a:rPr lang="en-GB"/>
              <a:t>In the first one, a Y6 pupil who attained L5 at the end of KS2 had not understood the process. She felt that this was the way that she should be doing division, but the method was not working for her. She could not see her error until she reworked the problem, reverting back to chunking and successfully got the answer.</a:t>
            </a:r>
          </a:p>
          <a:p>
            <a:endParaRPr lang="en-GB"/>
          </a:p>
          <a:p>
            <a:r>
              <a:rPr lang="en-GB"/>
              <a:t>The second one is also from a child in Y6 who obtained L5. The child was using linked multiplication facts but was recording the wrong part of it. She knew that 2 lots of 6 was 12, but wrote the 12 rather than the 2 lots. She could not see her error (the fact that division of whole numbers is a reduction operation, so your answer should be smaller than the number that you are starting with because you are creating smaller groups from a larger group. She also got the answer when she worked through using chunking. Interestingly, she said that she wanted to use chunking because she understood it and could get the answer, but her dad had told her that it was not the proper way to carry out the calculation. He had shown her the short method, she had not understood, but wanted to do what dad had told her. </a:t>
            </a:r>
          </a:p>
          <a:p>
            <a:endParaRPr lang="en-GB"/>
          </a:p>
          <a:p>
            <a:endParaRPr lang="en-GB"/>
          </a:p>
        </p:txBody>
      </p:sp>
    </p:spTree>
    <p:extLst>
      <p:ext uri="{BB962C8B-B14F-4D97-AF65-F5344CB8AC3E}">
        <p14:creationId xmlns:p14="http://schemas.microsoft.com/office/powerpoint/2010/main" val="298831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B4772-DFF0-AD48-A7CB-EB221CE08DAB}" type="slidenum">
              <a:rPr lang="en-GB"/>
              <a:pPr/>
              <a:t>25</a:t>
            </a:fld>
            <a:endParaRPr lang="en-GB"/>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p:txBody>
          <a:bodyPr/>
          <a:lstStyle/>
          <a:p>
            <a:r>
              <a:rPr lang="en-GB" dirty="0"/>
              <a:t>Common errors that are addressed through the progression in calculation. Ask what are the errors?</a:t>
            </a:r>
          </a:p>
          <a:p>
            <a:endParaRPr lang="en-GB" dirty="0"/>
          </a:p>
          <a:p>
            <a:r>
              <a:rPr lang="en-GB" dirty="0"/>
              <a:t>In the first one, a Y6 pupil who attained L5 at the end of KS2 had not understood the process. She felt that this was the way that she should be doing division, but the method was not working for her. She could not see her error until she reworked the problem, reverting back to chunking and successfully got the answer.</a:t>
            </a:r>
          </a:p>
          <a:p>
            <a:endParaRPr lang="en-GB" dirty="0"/>
          </a:p>
          <a:p>
            <a:r>
              <a:rPr lang="en-GB" dirty="0"/>
              <a:t>The second one is also from a child in Y6 who obtained L5. The child was using linked multiplication facts but was recording the wrong part of it. She knew that 2 lots of 6 was 12, but wrote the 12 rather than the 2 lots. She could not see her error (the fact that division of whole numbers is a reduction operation, so your answer should be smaller than the number that you are starting with because you are creating smaller groups from a larger group. She also got the answer when she worked through using chunking. Interestingly, she said that she wanted to use chunking because she understood it and could get the answer, but her dad had told her that it was not the proper way to carry out the calculation. He had shown her the short method, she had not understood, but wanted to do what dad had told her. </a:t>
            </a:r>
          </a:p>
          <a:p>
            <a:endParaRPr lang="en-GB" dirty="0"/>
          </a:p>
          <a:p>
            <a:endParaRPr lang="en-GB" dirty="0"/>
          </a:p>
        </p:txBody>
      </p:sp>
    </p:spTree>
    <p:extLst>
      <p:ext uri="{BB962C8B-B14F-4D97-AF65-F5344CB8AC3E}">
        <p14:creationId xmlns:p14="http://schemas.microsoft.com/office/powerpoint/2010/main" val="305817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B4772-DFF0-AD48-A7CB-EB221CE08DAB}" type="slidenum">
              <a:rPr lang="en-GB"/>
              <a:pPr/>
              <a:t>26</a:t>
            </a:fld>
            <a:endParaRPr lang="en-GB"/>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p:txBody>
          <a:bodyPr/>
          <a:lstStyle/>
          <a:p>
            <a:r>
              <a:rPr lang="en-GB"/>
              <a:t>Common errors that are addressed through the progression in calculation. Ask what are the errors?</a:t>
            </a:r>
          </a:p>
          <a:p>
            <a:endParaRPr lang="en-GB"/>
          </a:p>
          <a:p>
            <a:r>
              <a:rPr lang="en-GB"/>
              <a:t>In the first one, a Y6 pupil who attained L5 at the end of KS2 had not understood the process. She felt that this was the way that she should be doing division, but the method was not working for her. She could not see her error until she reworked the problem, reverting back to chunking and successfully got the answer.</a:t>
            </a:r>
          </a:p>
          <a:p>
            <a:endParaRPr lang="en-GB"/>
          </a:p>
          <a:p>
            <a:r>
              <a:rPr lang="en-GB"/>
              <a:t>The second one is also from a child in Y6 who obtained L5. The child was using linked multiplication facts but was recording the wrong part of it. She knew that 2 lots of 6 was 12, but wrote the 12 rather than the 2 lots. She could not see her error (the fact that division of whole numbers is a reduction operation, so your answer should be smaller than the number that you are starting with because you are creating smaller groups from a larger group. She also got the answer when she worked through using chunking. Interestingly, she said that she wanted to use chunking because she understood it and could get the answer, but her dad had told her that it was not the proper way to carry out the calculation. He had shown her the short method, she had not understood, but wanted to do what dad had told her. </a:t>
            </a:r>
          </a:p>
          <a:p>
            <a:endParaRPr lang="en-GB"/>
          </a:p>
          <a:p>
            <a:endParaRPr lang="en-GB"/>
          </a:p>
        </p:txBody>
      </p:sp>
    </p:spTree>
    <p:extLst>
      <p:ext uri="{BB962C8B-B14F-4D97-AF65-F5344CB8AC3E}">
        <p14:creationId xmlns:p14="http://schemas.microsoft.com/office/powerpoint/2010/main" val="1794590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11/18/2021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Calculation Policy – </a:t>
            </a:r>
            <a:br>
              <a:rPr lang="en-US" dirty="0" smtClean="0"/>
            </a:br>
            <a:r>
              <a:rPr lang="en-US" dirty="0" smtClean="0"/>
              <a:t>Years 5 and 6</a:t>
            </a:r>
            <a:endParaRPr lang="en-US" dirty="0"/>
          </a:p>
        </p:txBody>
      </p:sp>
      <p:sp>
        <p:nvSpPr>
          <p:cNvPr id="3" name="Subtitle 2"/>
          <p:cNvSpPr>
            <a:spLocks noGrp="1"/>
          </p:cNvSpPr>
          <p:nvPr>
            <p:ph type="subTitle" idx="1"/>
          </p:nvPr>
        </p:nvSpPr>
        <p:spPr/>
        <p:txBody>
          <a:bodyPr/>
          <a:lstStyle/>
          <a:p>
            <a:r>
              <a:rPr lang="en-US" dirty="0" smtClean="0"/>
              <a:t>Wednesday 24</a:t>
            </a:r>
            <a:r>
              <a:rPr lang="en-US" baseline="30000" dirty="0" smtClean="0"/>
              <a:t>th</a:t>
            </a:r>
            <a:r>
              <a:rPr lang="en-US" dirty="0" smtClean="0"/>
              <a:t> November 2021</a:t>
            </a:r>
            <a:endParaRPr lang="en-US" dirty="0"/>
          </a:p>
        </p:txBody>
      </p:sp>
      <p:pic>
        <p:nvPicPr>
          <p:cNvPr id="4" name="Picture 3" descr="colour badge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850" y="4314261"/>
            <a:ext cx="1421038" cy="1506492"/>
          </a:xfrm>
          <a:prstGeom prst="rect">
            <a:avLst/>
          </a:prstGeom>
          <a:noFill/>
          <a:ln>
            <a:noFill/>
          </a:ln>
        </p:spPr>
      </p:pic>
    </p:spTree>
    <p:extLst>
      <p:ext uri="{BB962C8B-B14F-4D97-AF65-F5344CB8AC3E}">
        <p14:creationId xmlns:p14="http://schemas.microsoft.com/office/powerpoint/2010/main" val="4023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648"/>
            <a:ext cx="6965245" cy="888388"/>
          </a:xfrm>
        </p:spPr>
        <p:txBody>
          <a:bodyPr/>
          <a:lstStyle/>
          <a:p>
            <a:r>
              <a:rPr lang="en-US" dirty="0" smtClean="0"/>
              <a:t>Stage 3</a:t>
            </a:r>
            <a:endParaRPr lang="en-US" dirty="0"/>
          </a:p>
        </p:txBody>
      </p:sp>
      <p:sp>
        <p:nvSpPr>
          <p:cNvPr id="3" name="Content Placeholder 2"/>
          <p:cNvSpPr>
            <a:spLocks noGrp="1"/>
          </p:cNvSpPr>
          <p:nvPr>
            <p:ph idx="1"/>
          </p:nvPr>
        </p:nvSpPr>
        <p:spPr>
          <a:xfrm>
            <a:off x="907143" y="1609024"/>
            <a:ext cx="7456713" cy="4114045"/>
          </a:xfrm>
        </p:spPr>
        <p:txBody>
          <a:bodyPr>
            <a:normAutofit/>
          </a:bodyPr>
          <a:lstStyle/>
          <a:p>
            <a:pPr marL="0" indent="0">
              <a:buNone/>
            </a:pPr>
            <a:r>
              <a:rPr lang="en-US" sz="2800" u="sng" dirty="0" smtClean="0"/>
              <a:t>Chunking using larger numbers</a:t>
            </a:r>
          </a:p>
          <a:p>
            <a:pPr marL="0" indent="0">
              <a:buNone/>
            </a:pPr>
            <a:r>
              <a:rPr lang="en-US" sz="2800" dirty="0" smtClean="0"/>
              <a:t>190 ÷ 12</a:t>
            </a:r>
            <a:endParaRPr lang="en-US" sz="2800" dirty="0"/>
          </a:p>
        </p:txBody>
      </p:sp>
      <p:pic>
        <p:nvPicPr>
          <p:cNvPr id="16" name="Picture 15"/>
          <p:cNvPicPr>
            <a:picLocks noChangeAspect="1"/>
          </p:cNvPicPr>
          <p:nvPr/>
        </p:nvPicPr>
        <p:blipFill>
          <a:blip r:embed="rId2"/>
          <a:stretch>
            <a:fillRect/>
          </a:stretch>
        </p:blipFill>
        <p:spPr>
          <a:xfrm>
            <a:off x="6106513" y="1126842"/>
            <a:ext cx="1953755" cy="4879049"/>
          </a:xfrm>
          <a:prstGeom prst="rect">
            <a:avLst/>
          </a:prstGeom>
        </p:spPr>
      </p:pic>
      <p:sp>
        <p:nvSpPr>
          <p:cNvPr id="17" name="TextBox 16"/>
          <p:cNvSpPr txBox="1"/>
          <p:nvPr/>
        </p:nvSpPr>
        <p:spPr>
          <a:xfrm>
            <a:off x="1856095" y="3488019"/>
            <a:ext cx="2876342" cy="1200329"/>
          </a:xfrm>
          <a:prstGeom prst="rect">
            <a:avLst/>
          </a:prstGeom>
          <a:noFill/>
        </p:spPr>
        <p:txBody>
          <a:bodyPr wrap="square" rtlCol="0">
            <a:spAutoFit/>
          </a:bodyPr>
          <a:lstStyle/>
          <a:p>
            <a:pPr algn="ctr"/>
            <a:r>
              <a:rPr lang="en-GB" sz="2400" dirty="0" smtClean="0"/>
              <a:t>15 jumps of 12 and 10 left over</a:t>
            </a:r>
          </a:p>
          <a:p>
            <a:pPr algn="ctr"/>
            <a:r>
              <a:rPr lang="en-GB" sz="2400" dirty="0" smtClean="0"/>
              <a:t>190 </a:t>
            </a:r>
            <a:r>
              <a:rPr lang="en-US" sz="2400" dirty="0" smtClean="0"/>
              <a:t>÷ 12 = 15 r 10</a:t>
            </a:r>
            <a:endParaRPr lang="en-GB" sz="2400" dirty="0"/>
          </a:p>
        </p:txBody>
      </p:sp>
    </p:spTree>
    <p:extLst>
      <p:ext uri="{BB962C8B-B14F-4D97-AF65-F5344CB8AC3E}">
        <p14:creationId xmlns:p14="http://schemas.microsoft.com/office/powerpoint/2010/main" val="3724139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931250" y="1600391"/>
            <a:ext cx="5528663" cy="4122678"/>
          </a:xfrm>
        </p:spPr>
        <p:txBody>
          <a:bodyPr/>
          <a:lstStyle/>
          <a:p>
            <a:pPr marL="0" indent="0">
              <a:buNone/>
            </a:pPr>
            <a:r>
              <a:rPr lang="en-GB" dirty="0" smtClean="0"/>
              <a:t>Try </a:t>
            </a:r>
            <a:r>
              <a:rPr lang="en-GB" dirty="0"/>
              <a:t>using </a:t>
            </a:r>
            <a:r>
              <a:rPr lang="en-GB" dirty="0" smtClean="0"/>
              <a:t>a number line and chunking to find the answer to one of these calculations:</a:t>
            </a:r>
          </a:p>
          <a:p>
            <a:pPr marL="0" indent="0">
              <a:buNone/>
            </a:pPr>
            <a:endParaRPr lang="en-GB" dirty="0" smtClean="0"/>
          </a:p>
          <a:p>
            <a:pPr marL="0" indent="0">
              <a:buNone/>
            </a:pPr>
            <a:r>
              <a:rPr lang="en-GB" dirty="0" smtClean="0"/>
              <a:t>32 </a:t>
            </a:r>
            <a:r>
              <a:rPr lang="en-GB" dirty="0"/>
              <a:t>÷ 4</a:t>
            </a:r>
            <a:endParaRPr lang="en-GB" dirty="0" smtClean="0"/>
          </a:p>
          <a:p>
            <a:pPr marL="0" indent="0">
              <a:buNone/>
            </a:pPr>
            <a:endParaRPr lang="en-GB" dirty="0"/>
          </a:p>
          <a:p>
            <a:pPr marL="0" indent="0">
              <a:buNone/>
            </a:pPr>
            <a:r>
              <a:rPr lang="en-GB" dirty="0" smtClean="0"/>
              <a:t>44 ÷ 6</a:t>
            </a:r>
          </a:p>
          <a:p>
            <a:pPr marL="0" indent="0">
              <a:buNone/>
            </a:pPr>
            <a:endParaRPr lang="en-GB" dirty="0"/>
          </a:p>
          <a:p>
            <a:pPr marL="0" indent="0">
              <a:buNone/>
            </a:pPr>
            <a:r>
              <a:rPr lang="en-GB" dirty="0" smtClean="0"/>
              <a:t>172 ÷ 9</a:t>
            </a:r>
          </a:p>
          <a:p>
            <a:pPr marL="0" indent="0">
              <a:buNone/>
            </a:pPr>
            <a:endParaRPr lang="en-GB" dirty="0"/>
          </a:p>
          <a:p>
            <a:pPr marL="0" indent="0">
              <a:buNone/>
            </a:pPr>
            <a:endParaRPr lang="en-GB" dirty="0"/>
          </a:p>
        </p:txBody>
      </p:sp>
      <p:pic>
        <p:nvPicPr>
          <p:cNvPr id="6" name="Picture 5"/>
          <p:cNvPicPr>
            <a:picLocks noChangeAspect="1"/>
          </p:cNvPicPr>
          <p:nvPr/>
        </p:nvPicPr>
        <p:blipFill>
          <a:blip r:embed="rId2"/>
          <a:stretch>
            <a:fillRect/>
          </a:stretch>
        </p:blipFill>
        <p:spPr>
          <a:xfrm>
            <a:off x="4073283" y="2430131"/>
            <a:ext cx="1481355" cy="3716692"/>
          </a:xfrm>
          <a:prstGeom prst="rect">
            <a:avLst/>
          </a:prstGeom>
        </p:spPr>
      </p:pic>
      <p:pic>
        <p:nvPicPr>
          <p:cNvPr id="5" name="Picture 4"/>
          <p:cNvPicPr>
            <a:picLocks noChangeAspect="1"/>
          </p:cNvPicPr>
          <p:nvPr/>
        </p:nvPicPr>
        <p:blipFill>
          <a:blip r:embed="rId3"/>
          <a:stretch>
            <a:fillRect/>
          </a:stretch>
        </p:blipFill>
        <p:spPr>
          <a:xfrm>
            <a:off x="6459913" y="1600391"/>
            <a:ext cx="1764128" cy="4546432"/>
          </a:xfrm>
          <a:prstGeom prst="rect">
            <a:avLst/>
          </a:prstGeom>
        </p:spPr>
      </p:pic>
    </p:spTree>
    <p:extLst>
      <p:ext uri="{BB962C8B-B14F-4D97-AF65-F5344CB8AC3E}">
        <p14:creationId xmlns:p14="http://schemas.microsoft.com/office/powerpoint/2010/main" val="248547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8578"/>
            <a:ext cx="6965245" cy="915684"/>
          </a:xfrm>
        </p:spPr>
        <p:txBody>
          <a:bodyPr/>
          <a:lstStyle/>
          <a:p>
            <a:r>
              <a:rPr lang="en-US" dirty="0" smtClean="0"/>
              <a:t>Stage 4</a:t>
            </a:r>
            <a:endParaRPr lang="en-US" dirty="0"/>
          </a:p>
        </p:txBody>
      </p:sp>
      <p:sp>
        <p:nvSpPr>
          <p:cNvPr id="3" name="Content Placeholder 2"/>
          <p:cNvSpPr>
            <a:spLocks noGrp="1"/>
          </p:cNvSpPr>
          <p:nvPr>
            <p:ph idx="1"/>
          </p:nvPr>
        </p:nvSpPr>
        <p:spPr>
          <a:xfrm>
            <a:off x="889000" y="1514262"/>
            <a:ext cx="7384143" cy="4208807"/>
          </a:xfrm>
        </p:spPr>
        <p:txBody>
          <a:bodyPr/>
          <a:lstStyle/>
          <a:p>
            <a:pPr marL="0" indent="0">
              <a:buNone/>
            </a:pPr>
            <a:r>
              <a:rPr lang="en-US" u="sng" dirty="0"/>
              <a:t>Moving into more formal vertical method</a:t>
            </a:r>
            <a:endParaRPr lang="en-GB" u="sng" dirty="0"/>
          </a:p>
          <a:p>
            <a:pPr marL="0" indent="0">
              <a:buNone/>
            </a:pPr>
            <a:r>
              <a:rPr lang="en-US" dirty="0" smtClean="0"/>
              <a:t>161 ÷ 7 =</a:t>
            </a:r>
            <a:endParaRPr lang="en-US" dirty="0"/>
          </a:p>
        </p:txBody>
      </p:sp>
      <p:pic>
        <p:nvPicPr>
          <p:cNvPr id="6" name="Picture 5"/>
          <p:cNvPicPr>
            <a:picLocks noChangeAspect="1"/>
          </p:cNvPicPr>
          <p:nvPr/>
        </p:nvPicPr>
        <p:blipFill>
          <a:blip r:embed="rId2"/>
          <a:stretch>
            <a:fillRect/>
          </a:stretch>
        </p:blipFill>
        <p:spPr>
          <a:xfrm>
            <a:off x="889000" y="2657332"/>
            <a:ext cx="2808237" cy="3392809"/>
          </a:xfrm>
          <a:prstGeom prst="rect">
            <a:avLst/>
          </a:prstGeom>
        </p:spPr>
      </p:pic>
      <p:sp>
        <p:nvSpPr>
          <p:cNvPr id="7" name="TextBox 6"/>
          <p:cNvSpPr txBox="1"/>
          <p:nvPr/>
        </p:nvSpPr>
        <p:spPr>
          <a:xfrm>
            <a:off x="3930554" y="2066175"/>
            <a:ext cx="4466724" cy="4093428"/>
          </a:xfrm>
          <a:prstGeom prst="rect">
            <a:avLst/>
          </a:prstGeom>
          <a:noFill/>
        </p:spPr>
        <p:txBody>
          <a:bodyPr wrap="square" rtlCol="0">
            <a:spAutoFit/>
          </a:bodyPr>
          <a:lstStyle/>
          <a:p>
            <a:r>
              <a:rPr lang="en-GB" sz="2000" b="1" dirty="0" smtClean="0">
                <a:solidFill>
                  <a:srgbClr val="FF0000"/>
                </a:solidFill>
              </a:rPr>
              <a:t>a) </a:t>
            </a:r>
            <a:r>
              <a:rPr lang="en-GB" sz="2000" dirty="0" smtClean="0"/>
              <a:t>Remove ten lots of seven from 161.</a:t>
            </a:r>
          </a:p>
          <a:p>
            <a:r>
              <a:rPr lang="en-GB" sz="2000" b="1" dirty="0" smtClean="0">
                <a:solidFill>
                  <a:srgbClr val="0070C0"/>
                </a:solidFill>
              </a:rPr>
              <a:t>b) </a:t>
            </a:r>
            <a:r>
              <a:rPr lang="en-GB" sz="2000" dirty="0" smtClean="0"/>
              <a:t>Continue removing ten lots of seven until you can no longer do this (91 – 70 = 21).</a:t>
            </a:r>
          </a:p>
          <a:p>
            <a:r>
              <a:rPr lang="en-GB" sz="2000" b="1" dirty="0" smtClean="0">
                <a:solidFill>
                  <a:srgbClr val="00B050"/>
                </a:solidFill>
              </a:rPr>
              <a:t>c) </a:t>
            </a:r>
            <a:r>
              <a:rPr lang="en-GB" sz="2000" dirty="0" smtClean="0"/>
              <a:t>Once you reach a number whereby you can no longer take away ten lots of seven (21), divide this number by 7 (21 ÷ 7 = 3).</a:t>
            </a:r>
          </a:p>
          <a:p>
            <a:r>
              <a:rPr lang="en-GB" sz="2000" b="1" dirty="0" smtClean="0">
                <a:solidFill>
                  <a:schemeClr val="accent4"/>
                </a:solidFill>
              </a:rPr>
              <a:t>d) </a:t>
            </a:r>
            <a:r>
              <a:rPr lang="en-GB" sz="2000" dirty="0" smtClean="0"/>
              <a:t>Check that there are no remainders.</a:t>
            </a:r>
          </a:p>
          <a:p>
            <a:r>
              <a:rPr lang="en-GB" sz="2000" b="1" dirty="0" smtClean="0"/>
              <a:t>e) </a:t>
            </a:r>
            <a:r>
              <a:rPr lang="en-GB" sz="2000" dirty="0" smtClean="0"/>
              <a:t>Work out the number of groups of seven that you have subtracted.</a:t>
            </a:r>
          </a:p>
          <a:p>
            <a:endParaRPr lang="en-GB" sz="2000" dirty="0" smtClean="0"/>
          </a:p>
          <a:p>
            <a:r>
              <a:rPr lang="en-GB" sz="2000" dirty="0" smtClean="0"/>
              <a:t>10 groups + 10 groups + 3 groups = </a:t>
            </a:r>
            <a:r>
              <a:rPr lang="en-GB" sz="2000" dirty="0" smtClean="0">
                <a:solidFill>
                  <a:srgbClr val="FF0000"/>
                </a:solidFill>
              </a:rPr>
              <a:t>23</a:t>
            </a:r>
            <a:r>
              <a:rPr lang="en-GB" sz="2000" dirty="0" smtClean="0"/>
              <a:t> </a:t>
            </a:r>
            <a:endParaRPr lang="en-GB" sz="2000" dirty="0"/>
          </a:p>
        </p:txBody>
      </p:sp>
    </p:spTree>
    <p:extLst>
      <p:ext uri="{BB962C8B-B14F-4D97-AF65-F5344CB8AC3E}">
        <p14:creationId xmlns:p14="http://schemas.microsoft.com/office/powerpoint/2010/main" val="309507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8578"/>
            <a:ext cx="6965245" cy="915684"/>
          </a:xfrm>
        </p:spPr>
        <p:txBody>
          <a:bodyPr/>
          <a:lstStyle/>
          <a:p>
            <a:r>
              <a:rPr lang="en-US" dirty="0" smtClean="0"/>
              <a:t>Stage 4</a:t>
            </a:r>
            <a:endParaRPr lang="en-US" dirty="0"/>
          </a:p>
        </p:txBody>
      </p:sp>
      <p:sp>
        <p:nvSpPr>
          <p:cNvPr id="3" name="Content Placeholder 2"/>
          <p:cNvSpPr>
            <a:spLocks noGrp="1"/>
          </p:cNvSpPr>
          <p:nvPr>
            <p:ph idx="1"/>
          </p:nvPr>
        </p:nvSpPr>
        <p:spPr>
          <a:xfrm>
            <a:off x="889000" y="1514262"/>
            <a:ext cx="7384143" cy="4208807"/>
          </a:xfrm>
        </p:spPr>
        <p:txBody>
          <a:bodyPr/>
          <a:lstStyle/>
          <a:p>
            <a:pPr marL="0" indent="0">
              <a:buNone/>
            </a:pPr>
            <a:r>
              <a:rPr lang="en-US" u="sng" dirty="0"/>
              <a:t>Moving into more formal vertical method</a:t>
            </a:r>
            <a:endParaRPr lang="en-GB" u="sng" dirty="0"/>
          </a:p>
          <a:p>
            <a:pPr marL="0" indent="0">
              <a:buNone/>
            </a:pPr>
            <a:r>
              <a:rPr lang="en-US" dirty="0" smtClean="0"/>
              <a:t>161 ÷ 7 = </a:t>
            </a:r>
            <a:r>
              <a:rPr lang="en-US" dirty="0" smtClean="0">
                <a:solidFill>
                  <a:srgbClr val="FF0000"/>
                </a:solidFill>
              </a:rPr>
              <a:t>23</a:t>
            </a:r>
            <a:endParaRPr lang="en-US" dirty="0"/>
          </a:p>
        </p:txBody>
      </p:sp>
      <p:pic>
        <p:nvPicPr>
          <p:cNvPr id="6" name="Picture 5"/>
          <p:cNvPicPr>
            <a:picLocks noChangeAspect="1"/>
          </p:cNvPicPr>
          <p:nvPr/>
        </p:nvPicPr>
        <p:blipFill>
          <a:blip r:embed="rId2"/>
          <a:stretch>
            <a:fillRect/>
          </a:stretch>
        </p:blipFill>
        <p:spPr>
          <a:xfrm>
            <a:off x="889000" y="2657332"/>
            <a:ext cx="2808237" cy="3392809"/>
          </a:xfrm>
          <a:prstGeom prst="rect">
            <a:avLst/>
          </a:prstGeom>
        </p:spPr>
      </p:pic>
      <p:sp>
        <p:nvSpPr>
          <p:cNvPr id="7" name="TextBox 6"/>
          <p:cNvSpPr txBox="1"/>
          <p:nvPr/>
        </p:nvSpPr>
        <p:spPr>
          <a:xfrm>
            <a:off x="3930554" y="2066175"/>
            <a:ext cx="4466724" cy="4093428"/>
          </a:xfrm>
          <a:prstGeom prst="rect">
            <a:avLst/>
          </a:prstGeom>
          <a:noFill/>
        </p:spPr>
        <p:txBody>
          <a:bodyPr wrap="square" rtlCol="0">
            <a:spAutoFit/>
          </a:bodyPr>
          <a:lstStyle/>
          <a:p>
            <a:r>
              <a:rPr lang="en-GB" sz="2000" b="1" dirty="0" smtClean="0">
                <a:solidFill>
                  <a:srgbClr val="FF0000"/>
                </a:solidFill>
              </a:rPr>
              <a:t>a) </a:t>
            </a:r>
            <a:r>
              <a:rPr lang="en-GB" sz="2000" dirty="0" smtClean="0"/>
              <a:t>Remove ten lots of seven from 161.</a:t>
            </a:r>
          </a:p>
          <a:p>
            <a:r>
              <a:rPr lang="en-GB" sz="2000" b="1" dirty="0" smtClean="0">
                <a:solidFill>
                  <a:srgbClr val="0070C0"/>
                </a:solidFill>
              </a:rPr>
              <a:t>b) </a:t>
            </a:r>
            <a:r>
              <a:rPr lang="en-GB" sz="2000" dirty="0" smtClean="0"/>
              <a:t>Continue removing ten lots of seven until you can no longer do this (91 – 70 = 21).</a:t>
            </a:r>
          </a:p>
          <a:p>
            <a:r>
              <a:rPr lang="en-GB" sz="2000" b="1" dirty="0" smtClean="0">
                <a:solidFill>
                  <a:srgbClr val="00B050"/>
                </a:solidFill>
              </a:rPr>
              <a:t>c) </a:t>
            </a:r>
            <a:r>
              <a:rPr lang="en-GB" sz="2000" dirty="0" smtClean="0"/>
              <a:t>Once you reach a number whereby you can no longer take away ten lots of seven (21), divide this number by 7 (21 ÷ 7 = 3).</a:t>
            </a:r>
          </a:p>
          <a:p>
            <a:r>
              <a:rPr lang="en-GB" sz="2000" b="1" dirty="0" smtClean="0">
                <a:solidFill>
                  <a:schemeClr val="accent4"/>
                </a:solidFill>
              </a:rPr>
              <a:t>d) </a:t>
            </a:r>
            <a:r>
              <a:rPr lang="en-GB" sz="2000" dirty="0" smtClean="0"/>
              <a:t>Check that there are no remainders.</a:t>
            </a:r>
          </a:p>
          <a:p>
            <a:r>
              <a:rPr lang="en-GB" sz="2000" b="1" dirty="0" smtClean="0"/>
              <a:t>e) </a:t>
            </a:r>
            <a:r>
              <a:rPr lang="en-GB" sz="2000" dirty="0" smtClean="0"/>
              <a:t>Work out the number of groups of seven that you have subtracted.</a:t>
            </a:r>
          </a:p>
          <a:p>
            <a:endParaRPr lang="en-GB" sz="2000" dirty="0" smtClean="0"/>
          </a:p>
          <a:p>
            <a:r>
              <a:rPr lang="en-GB" sz="2000" dirty="0" smtClean="0"/>
              <a:t>10 groups + 10 groups + 3 groups = </a:t>
            </a:r>
            <a:r>
              <a:rPr lang="en-GB" sz="2000" dirty="0" smtClean="0">
                <a:solidFill>
                  <a:srgbClr val="FF0000"/>
                </a:solidFill>
              </a:rPr>
              <a:t>23</a:t>
            </a:r>
            <a:r>
              <a:rPr lang="en-GB" sz="2000" dirty="0" smtClean="0"/>
              <a:t> </a:t>
            </a:r>
            <a:endParaRPr lang="en-GB" sz="2000" dirty="0"/>
          </a:p>
        </p:txBody>
      </p:sp>
    </p:spTree>
    <p:extLst>
      <p:ext uri="{BB962C8B-B14F-4D97-AF65-F5344CB8AC3E}">
        <p14:creationId xmlns:p14="http://schemas.microsoft.com/office/powerpoint/2010/main" val="107043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965244" cy="4122678"/>
          </a:xfrm>
        </p:spPr>
        <p:txBody>
          <a:bodyPr/>
          <a:lstStyle/>
          <a:p>
            <a:pPr marL="0" indent="0">
              <a:buNone/>
            </a:pPr>
            <a:r>
              <a:rPr lang="en-GB" dirty="0" smtClean="0"/>
              <a:t>Try </a:t>
            </a:r>
            <a:r>
              <a:rPr lang="en-GB" dirty="0"/>
              <a:t>using </a:t>
            </a:r>
            <a:r>
              <a:rPr lang="en-GB" dirty="0" smtClean="0"/>
              <a:t>a more formal method involving chunking to find the answer to one of these calculations:</a:t>
            </a:r>
          </a:p>
          <a:p>
            <a:pPr marL="0" indent="0">
              <a:buNone/>
            </a:pPr>
            <a:endParaRPr lang="en-GB" dirty="0" smtClean="0"/>
          </a:p>
          <a:p>
            <a:pPr marL="0" indent="0">
              <a:buNone/>
            </a:pPr>
            <a:r>
              <a:rPr lang="en-GB" dirty="0" smtClean="0"/>
              <a:t>204 ÷ 6 </a:t>
            </a:r>
          </a:p>
          <a:p>
            <a:pPr marL="0" indent="0">
              <a:buNone/>
            </a:pPr>
            <a:endParaRPr lang="en-GB" dirty="0"/>
          </a:p>
          <a:p>
            <a:pPr marL="0" indent="0">
              <a:buNone/>
            </a:pPr>
            <a:r>
              <a:rPr lang="en-GB" dirty="0" smtClean="0"/>
              <a:t>192 ÷ 9</a:t>
            </a: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5365466" y="2652552"/>
            <a:ext cx="2808237" cy="3392809"/>
          </a:xfrm>
          <a:prstGeom prst="rect">
            <a:avLst/>
          </a:prstGeom>
          <a:ln>
            <a:solidFill>
              <a:schemeClr val="tx1"/>
            </a:solidFill>
          </a:ln>
        </p:spPr>
      </p:pic>
    </p:spTree>
    <p:extLst>
      <p:ext uri="{BB962C8B-B14F-4D97-AF65-F5344CB8AC3E}">
        <p14:creationId xmlns:p14="http://schemas.microsoft.com/office/powerpoint/2010/main" val="249176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398"/>
            <a:ext cx="6965245" cy="942981"/>
          </a:xfrm>
        </p:spPr>
        <p:txBody>
          <a:bodyPr/>
          <a:lstStyle/>
          <a:p>
            <a:r>
              <a:rPr lang="en-US" dirty="0" smtClean="0"/>
              <a:t>Stage 5</a:t>
            </a:r>
            <a:endParaRPr lang="en-US" dirty="0"/>
          </a:p>
        </p:txBody>
      </p:sp>
      <p:sp>
        <p:nvSpPr>
          <p:cNvPr id="3" name="Content Placeholder 2"/>
          <p:cNvSpPr>
            <a:spLocks noGrp="1"/>
          </p:cNvSpPr>
          <p:nvPr>
            <p:ph idx="1"/>
          </p:nvPr>
        </p:nvSpPr>
        <p:spPr>
          <a:xfrm>
            <a:off x="870857" y="1774209"/>
            <a:ext cx="7456713" cy="3948860"/>
          </a:xfrm>
        </p:spPr>
        <p:txBody>
          <a:bodyPr/>
          <a:lstStyle/>
          <a:p>
            <a:pPr marL="0" indent="0" algn="ctr">
              <a:buNone/>
            </a:pPr>
            <a:r>
              <a:rPr lang="en-US" dirty="0"/>
              <a:t>Formal Bus Stop Method </a:t>
            </a:r>
            <a:r>
              <a:rPr lang="en-US" dirty="0" smtClean="0"/>
              <a:t>(this should </a:t>
            </a:r>
            <a:r>
              <a:rPr lang="en-US" dirty="0"/>
              <a:t>only be taught when teachers are certain that children are secure with place value relating to </a:t>
            </a:r>
            <a:r>
              <a:rPr lang="en-US" dirty="0" smtClean="0"/>
              <a:t>division). </a:t>
            </a:r>
          </a:p>
          <a:p>
            <a:pPr marL="0" indent="0" algn="ctr">
              <a:buNone/>
            </a:pPr>
            <a:r>
              <a:rPr lang="en-US" dirty="0" smtClean="0"/>
              <a:t>In the past, some children have not used this method in primary education, and many schools chose not to teach this at Key Stage 2 at all. </a:t>
            </a:r>
          </a:p>
          <a:p>
            <a:pPr marL="0" indent="0">
              <a:buNone/>
            </a:pPr>
            <a:endParaRPr lang="en-US" dirty="0"/>
          </a:p>
        </p:txBody>
      </p:sp>
      <p:pic>
        <p:nvPicPr>
          <p:cNvPr id="4" name="Picture 3"/>
          <p:cNvPicPr>
            <a:picLocks noChangeAspect="1"/>
          </p:cNvPicPr>
          <p:nvPr/>
        </p:nvPicPr>
        <p:blipFill>
          <a:blip r:embed="rId2"/>
          <a:stretch>
            <a:fillRect/>
          </a:stretch>
        </p:blipFill>
        <p:spPr>
          <a:xfrm>
            <a:off x="3367797" y="4282553"/>
            <a:ext cx="2596274" cy="1705765"/>
          </a:xfrm>
          <a:prstGeom prst="rect">
            <a:avLst/>
          </a:prstGeom>
        </p:spPr>
      </p:pic>
    </p:spTree>
    <p:extLst>
      <p:ext uri="{BB962C8B-B14F-4D97-AF65-F5344CB8AC3E}">
        <p14:creationId xmlns:p14="http://schemas.microsoft.com/office/powerpoint/2010/main" val="2788209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a:t>
            </a:r>
            <a:r>
              <a:rPr lang="en-GB" sz="3600" dirty="0" smtClean="0"/>
              <a:t> </a:t>
            </a:r>
            <a:endParaRPr lang="en-GB" sz="3600" dirty="0"/>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13" name="TextBox 12"/>
          <p:cNvSpPr txBox="1"/>
          <p:nvPr/>
        </p:nvSpPr>
        <p:spPr>
          <a:xfrm>
            <a:off x="821365" y="838194"/>
            <a:ext cx="4082907" cy="954107"/>
          </a:xfrm>
          <a:prstGeom prst="rect">
            <a:avLst/>
          </a:prstGeom>
          <a:noFill/>
        </p:spPr>
        <p:txBody>
          <a:bodyPr wrap="square" rtlCol="0">
            <a:spAutoFit/>
          </a:bodyPr>
          <a:lstStyle/>
          <a:p>
            <a:r>
              <a:rPr lang="en-US" sz="2800" u="sng" dirty="0" smtClean="0"/>
              <a:t>‘Chunking’ alongside formal ‘Bus Stop’ method</a:t>
            </a:r>
            <a:endParaRPr lang="en-US" sz="2800" u="sng" dirty="0"/>
          </a:p>
        </p:txBody>
      </p:sp>
    </p:spTree>
    <p:extLst>
      <p:ext uri="{BB962C8B-B14F-4D97-AF65-F5344CB8AC3E}">
        <p14:creationId xmlns:p14="http://schemas.microsoft.com/office/powerpoint/2010/main" val="24705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a:t>
            </a:r>
            <a:r>
              <a:rPr lang="en-GB" sz="3600" dirty="0" smtClean="0">
                <a:effectLst>
                  <a:outerShdw blurRad="38100" dist="38100" dir="2700000" algn="tl">
                    <a:srgbClr val="DDDDDD"/>
                  </a:outerShdw>
                </a:effectLst>
                <a:sym typeface="Symbol" charset="0"/>
              </a:rPr>
              <a:t>=</a:t>
            </a:r>
            <a:endParaRPr lang="en-GB" sz="3600" dirty="0"/>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5 ) 7  2</a:t>
            </a:r>
            <a:endParaRPr lang="en-GB" sz="4000" dirty="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076700"/>
            <a:ext cx="3097213" cy="201612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400" dirty="0"/>
              <a:t>10 lots of 5 are 50 and I have </a:t>
            </a:r>
            <a:r>
              <a:rPr lang="en-GB" sz="2400" dirty="0" smtClean="0"/>
              <a:t>2 tens left</a:t>
            </a:r>
            <a:endParaRPr lang="en-GB" sz="2400" dirty="0"/>
          </a:p>
        </p:txBody>
      </p:sp>
      <p:sp>
        <p:nvSpPr>
          <p:cNvPr id="73741" name="Text Box 13"/>
          <p:cNvSpPr txBox="1">
            <a:spLocks noChangeArrowheads="1"/>
          </p:cNvSpPr>
          <p:nvPr/>
        </p:nvSpPr>
        <p:spPr bwMode="auto">
          <a:xfrm>
            <a:off x="2770982" y="4285396"/>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a:t>
            </a:r>
            <a:r>
              <a:rPr lang="en-GB" sz="4000" dirty="0" smtClean="0">
                <a:effectLst>
                  <a:outerShdw blurRad="38100" dist="38100" dir="2700000" algn="tl">
                    <a:srgbClr val="DDDDDD"/>
                  </a:outerShdw>
                </a:effectLst>
              </a:rPr>
              <a:t>1</a:t>
            </a:r>
            <a:endParaRPr lang="en-GB" sz="4000" dirty="0"/>
          </a:p>
        </p:txBody>
      </p:sp>
      <p:sp>
        <p:nvSpPr>
          <p:cNvPr id="73742" name="Text Box 14"/>
          <p:cNvSpPr txBox="1">
            <a:spLocks noChangeArrowheads="1"/>
          </p:cNvSpPr>
          <p:nvPr/>
        </p:nvSpPr>
        <p:spPr bwMode="auto">
          <a:xfrm>
            <a:off x="3707607" y="4914106"/>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dirty="0"/>
              <a:t>2</a:t>
            </a:r>
          </a:p>
        </p:txBody>
      </p:sp>
    </p:spTree>
    <p:extLst>
      <p:ext uri="{BB962C8B-B14F-4D97-AF65-F5344CB8AC3E}">
        <p14:creationId xmlns:p14="http://schemas.microsoft.com/office/powerpoint/2010/main" val="867931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endParaRPr lang="en-GB" sz="2800" dirty="0" smtClean="0">
              <a:solidFill>
                <a:srgbClr val="0000FF"/>
              </a:solidFill>
              <a:sym typeface="Symbol" charset="0"/>
            </a:endParaRPr>
          </a:p>
          <a:p>
            <a:pPr>
              <a:buFontTx/>
              <a:buNone/>
            </a:pPr>
            <a:endParaRPr lang="en-GB" dirty="0" smtClean="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a:t>
            </a:r>
            <a:r>
              <a:rPr lang="en-GB" sz="3600" dirty="0" smtClean="0">
                <a:effectLst>
                  <a:outerShdw blurRad="38100" dist="38100" dir="2700000" algn="tl">
                    <a:srgbClr val="DDDDDD"/>
                  </a:outerShdw>
                </a:effectLst>
                <a:sym typeface="Symbol" charset="0"/>
              </a:rPr>
              <a:t>=</a:t>
            </a:r>
            <a:endParaRPr lang="en-GB" sz="3600" dirty="0"/>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6828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smtClean="0">
                <a:solidFill>
                  <a:srgbClr val="FF0000"/>
                </a:solidFill>
                <a:effectLst>
                  <a:outerShdw blurRad="38100" dist="38100" dir="2700000" algn="tl">
                    <a:srgbClr val="DDDDDD"/>
                  </a:outerShdw>
                </a:effectLst>
                <a:sym typeface="Symbol" charset="0"/>
              </a:rPr>
              <a:t>14</a:t>
            </a:r>
            <a:r>
              <a:rPr lang="en-GB" sz="2800" dirty="0" smtClean="0">
                <a:effectLst>
                  <a:outerShdw blurRad="38100" dist="38100" dir="2700000" algn="tl">
                    <a:srgbClr val="DDDDDD"/>
                  </a:outerShdw>
                </a:effectLst>
                <a:sym typeface="Symbol" charset="0"/>
              </a:rPr>
              <a:t> </a:t>
            </a:r>
            <a:endParaRPr lang="en-GB" sz="2800" dirty="0">
              <a:solidFill>
                <a:srgbClr val="0000FF"/>
              </a:solidFill>
              <a:effectLst>
                <a:outerShdw blurRad="38100" dist="38100" dir="2700000" algn="tl">
                  <a:srgbClr val="DDDDDD"/>
                </a:outerShdw>
              </a:effectLst>
              <a:sym typeface="Symbol" charset="0"/>
            </a:endParaRP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592830"/>
            <a:ext cx="3097213" cy="152777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a:t>4 lots of 5 </a:t>
            </a:r>
            <a:r>
              <a:rPr lang="en-GB" sz="2800" dirty="0" smtClean="0"/>
              <a:t>are 20</a:t>
            </a:r>
            <a:endParaRPr lang="en-GB" sz="2800" dirty="0"/>
          </a:p>
        </p:txBody>
      </p:sp>
      <p:sp>
        <p:nvSpPr>
          <p:cNvPr id="73741" name="Text Box 13"/>
          <p:cNvSpPr txBox="1">
            <a:spLocks noChangeArrowheads="1"/>
          </p:cNvSpPr>
          <p:nvPr/>
        </p:nvSpPr>
        <p:spPr bwMode="auto">
          <a:xfrm>
            <a:off x="2770982" y="4275564"/>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1 </a:t>
            </a:r>
            <a:r>
              <a:rPr lang="en-GB" sz="4000" dirty="0" smtClean="0">
                <a:effectLst>
                  <a:outerShdw blurRad="38100" dist="38100" dir="2700000" algn="tl">
                    <a:srgbClr val="DDDDDD"/>
                  </a:outerShdw>
                </a:effectLst>
              </a:rPr>
              <a:t> 4</a:t>
            </a:r>
            <a:endParaRPr lang="en-GB" sz="4000" dirty="0"/>
          </a:p>
        </p:txBody>
      </p:sp>
      <p:sp>
        <p:nvSpPr>
          <p:cNvPr id="73742" name="Text Box 14"/>
          <p:cNvSpPr txBox="1">
            <a:spLocks noChangeArrowheads="1"/>
          </p:cNvSpPr>
          <p:nvPr/>
        </p:nvSpPr>
        <p:spPr bwMode="auto">
          <a:xfrm>
            <a:off x="3707607" y="4914106"/>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a:t>2</a:t>
            </a:r>
          </a:p>
        </p:txBody>
      </p:sp>
    </p:spTree>
    <p:extLst>
      <p:ext uri="{BB962C8B-B14F-4D97-AF65-F5344CB8AC3E}">
        <p14:creationId xmlns:p14="http://schemas.microsoft.com/office/powerpoint/2010/main" val="1499862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p>
          <a:p>
            <a:pPr>
              <a:buFontTx/>
              <a:buNone/>
            </a:pPr>
            <a:endParaRPr lang="en-GB" dirty="0" smtClean="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a:t>
            </a:r>
            <a:r>
              <a:rPr lang="en-GB" sz="3600" dirty="0" smtClean="0">
                <a:effectLst>
                  <a:outerShdw blurRad="38100" dist="38100" dir="2700000" algn="tl">
                    <a:srgbClr val="DDDDDD"/>
                  </a:outerShdw>
                </a:effectLst>
                <a:sym typeface="Symbol" charset="0"/>
              </a:rPr>
              <a:t>= 14 r 2</a:t>
            </a:r>
            <a:r>
              <a:rPr lang="en-GB" sz="3600" dirty="0" smtClean="0"/>
              <a:t> </a:t>
            </a:r>
            <a:endParaRPr lang="en-GB" sz="3600" dirty="0"/>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smtClean="0">
                <a:solidFill>
                  <a:srgbClr val="FF0000"/>
                </a:solidFill>
                <a:effectLst>
                  <a:outerShdw blurRad="38100" dist="38100" dir="2700000" algn="tl">
                    <a:srgbClr val="DDDDDD"/>
                  </a:outerShdw>
                </a:effectLst>
                <a:sym typeface="Symbol" charset="0"/>
              </a:rPr>
              <a:t>14</a:t>
            </a:r>
            <a:r>
              <a:rPr lang="en-GB" sz="2800" dirty="0" smtClean="0">
                <a:effectLst>
                  <a:outerShdw blurRad="38100" dist="38100" dir="2700000" algn="tl">
                    <a:srgbClr val="DDDDDD"/>
                  </a:outerShdw>
                </a:effectLst>
                <a:sym typeface="Symbol" charset="0"/>
              </a:rPr>
              <a:t> r </a:t>
            </a:r>
            <a:r>
              <a:rPr lang="en-GB" sz="2800" dirty="0" smtClean="0">
                <a:solidFill>
                  <a:srgbClr val="0000FF"/>
                </a:solidFill>
                <a:effectLst>
                  <a:outerShdw blurRad="38100" dist="38100" dir="2700000" algn="tl">
                    <a:srgbClr val="DDDDDD"/>
                  </a:outerShdw>
                </a:effectLst>
                <a:sym typeface="Symbol" charset="0"/>
              </a:rPr>
              <a:t>2</a:t>
            </a:r>
            <a:endParaRPr lang="en-GB" sz="2800" dirty="0">
              <a:solidFill>
                <a:srgbClr val="0000FF"/>
              </a:solidFill>
              <a:effectLst>
                <a:outerShdw blurRad="38100" dist="38100" dir="2700000" algn="tl">
                  <a:srgbClr val="DDDDDD"/>
                </a:outerShdw>
              </a:effectLst>
              <a:sym typeface="Symbol" charset="0"/>
            </a:endParaRP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592830"/>
            <a:ext cx="3097213" cy="149999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smtClean="0"/>
              <a:t>I have 2 ones left</a:t>
            </a:r>
            <a:endParaRPr lang="en-GB" sz="2800" dirty="0"/>
          </a:p>
        </p:txBody>
      </p:sp>
      <p:sp>
        <p:nvSpPr>
          <p:cNvPr id="73741" name="Text Box 13"/>
          <p:cNvSpPr txBox="1">
            <a:spLocks noChangeArrowheads="1"/>
          </p:cNvSpPr>
          <p:nvPr/>
        </p:nvSpPr>
        <p:spPr bwMode="auto">
          <a:xfrm>
            <a:off x="2770982" y="4275564"/>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1 </a:t>
            </a:r>
            <a:r>
              <a:rPr lang="en-GB" sz="4000" dirty="0" smtClean="0">
                <a:effectLst>
                  <a:outerShdw blurRad="38100" dist="38100" dir="2700000" algn="tl">
                    <a:srgbClr val="DDDDDD"/>
                  </a:outerShdw>
                </a:effectLst>
              </a:rPr>
              <a:t>4 r 2 </a:t>
            </a:r>
            <a:endParaRPr lang="en-GB" sz="4000" dirty="0"/>
          </a:p>
        </p:txBody>
      </p:sp>
      <p:sp>
        <p:nvSpPr>
          <p:cNvPr id="73742" name="Text Box 14"/>
          <p:cNvSpPr txBox="1">
            <a:spLocks noChangeArrowheads="1"/>
          </p:cNvSpPr>
          <p:nvPr/>
        </p:nvSpPr>
        <p:spPr bwMode="auto">
          <a:xfrm>
            <a:off x="3707607" y="4914106"/>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a:t>2</a:t>
            </a:r>
          </a:p>
        </p:txBody>
      </p:sp>
    </p:spTree>
    <p:extLst>
      <p:ext uri="{BB962C8B-B14F-4D97-AF65-F5344CB8AC3E}">
        <p14:creationId xmlns:p14="http://schemas.microsoft.com/office/powerpoint/2010/main" val="33296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pic>
        <p:nvPicPr>
          <p:cNvPr id="4" name="Picture 3"/>
          <p:cNvPicPr>
            <a:picLocks noChangeAspect="1"/>
          </p:cNvPicPr>
          <p:nvPr/>
        </p:nvPicPr>
        <p:blipFill>
          <a:blip r:embed="rId2"/>
          <a:stretch>
            <a:fillRect/>
          </a:stretch>
        </p:blipFill>
        <p:spPr>
          <a:xfrm>
            <a:off x="3136900" y="2247900"/>
            <a:ext cx="2857500" cy="2857500"/>
          </a:xfrm>
          <a:prstGeom prst="rect">
            <a:avLst/>
          </a:prstGeom>
        </p:spPr>
      </p:pic>
    </p:spTree>
    <p:extLst>
      <p:ext uri="{BB962C8B-B14F-4D97-AF65-F5344CB8AC3E}">
        <p14:creationId xmlns:p14="http://schemas.microsoft.com/office/powerpoint/2010/main" val="254197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3"/>
            <a:ext cx="6965245" cy="902036"/>
          </a:xfrm>
        </p:spPr>
        <p:txBody>
          <a:bodyPr/>
          <a:lstStyle/>
          <a:p>
            <a:r>
              <a:rPr lang="en-US" dirty="0">
                <a:solidFill>
                  <a:prstClr val="black"/>
                </a:solidFill>
              </a:rPr>
              <a:t>Stage 5</a:t>
            </a:r>
            <a:endParaRPr lang="en-US" dirty="0"/>
          </a:p>
        </p:txBody>
      </p:sp>
      <p:sp>
        <p:nvSpPr>
          <p:cNvPr id="8" name="TextBox 7"/>
          <p:cNvSpPr txBox="1"/>
          <p:nvPr/>
        </p:nvSpPr>
        <p:spPr>
          <a:xfrm>
            <a:off x="4572000" y="1816590"/>
            <a:ext cx="3488268" cy="3970318"/>
          </a:xfrm>
          <a:prstGeom prst="rect">
            <a:avLst/>
          </a:prstGeom>
          <a:noFill/>
        </p:spPr>
        <p:txBody>
          <a:bodyPr wrap="square" rtlCol="0">
            <a:spAutoFit/>
          </a:bodyPr>
          <a:lstStyle/>
          <a:p>
            <a:r>
              <a:rPr lang="en-US" sz="2800" dirty="0" smtClean="0">
                <a:solidFill>
                  <a:srgbClr val="FF0000"/>
                </a:solidFill>
              </a:rPr>
              <a:t>a) Work from the left hand side. How many fours in five (5 ÷ 4 = 1 r 1). </a:t>
            </a:r>
          </a:p>
          <a:p>
            <a:r>
              <a:rPr lang="en-US" sz="2800" dirty="0" smtClean="0">
                <a:solidFill>
                  <a:srgbClr val="FF0000"/>
                </a:solidFill>
              </a:rPr>
              <a:t>Place the ‘1’ on top of the ‘5’ and the remainder ‘1’ in front of the ‘8’ on the bottom row. </a:t>
            </a:r>
            <a:endParaRPr lang="en-US" sz="2800" dirty="0">
              <a:solidFill>
                <a:srgbClr val="FF0000"/>
              </a:solidFill>
            </a:endParaRPr>
          </a:p>
        </p:txBody>
      </p:sp>
      <p:pic>
        <p:nvPicPr>
          <p:cNvPr id="5" name="Picture 4"/>
          <p:cNvPicPr>
            <a:picLocks noChangeAspect="1"/>
          </p:cNvPicPr>
          <p:nvPr/>
        </p:nvPicPr>
        <p:blipFill>
          <a:blip r:embed="rId2"/>
          <a:stretch>
            <a:fillRect/>
          </a:stretch>
        </p:blipFill>
        <p:spPr>
          <a:xfrm>
            <a:off x="969915" y="1680110"/>
            <a:ext cx="3060000" cy="4348421"/>
          </a:xfrm>
          <a:prstGeom prst="rect">
            <a:avLst/>
          </a:prstGeom>
        </p:spPr>
      </p:pic>
    </p:spTree>
    <p:extLst>
      <p:ext uri="{BB962C8B-B14F-4D97-AF65-F5344CB8AC3E}">
        <p14:creationId xmlns:p14="http://schemas.microsoft.com/office/powerpoint/2010/main" val="267582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262"/>
            <a:ext cx="6965245" cy="888388"/>
          </a:xfrm>
        </p:spPr>
        <p:txBody>
          <a:bodyPr/>
          <a:lstStyle/>
          <a:p>
            <a:r>
              <a:rPr lang="en-US" dirty="0">
                <a:solidFill>
                  <a:prstClr val="black"/>
                </a:solidFill>
              </a:rPr>
              <a:t>Stage 5</a:t>
            </a:r>
            <a:endParaRPr lang="en-US" dirty="0"/>
          </a:p>
        </p:txBody>
      </p:sp>
      <p:sp>
        <p:nvSpPr>
          <p:cNvPr id="8" name="TextBox 7"/>
          <p:cNvSpPr txBox="1"/>
          <p:nvPr/>
        </p:nvSpPr>
        <p:spPr>
          <a:xfrm>
            <a:off x="4271749" y="1613802"/>
            <a:ext cx="4012442" cy="4401205"/>
          </a:xfrm>
          <a:prstGeom prst="rect">
            <a:avLst/>
          </a:prstGeom>
          <a:noFill/>
        </p:spPr>
        <p:txBody>
          <a:bodyPr wrap="square" rtlCol="0">
            <a:spAutoFit/>
          </a:bodyPr>
          <a:lstStyle/>
          <a:p>
            <a:r>
              <a:rPr lang="en-US" sz="2800" dirty="0">
                <a:solidFill>
                  <a:srgbClr val="0070C0"/>
                </a:solidFill>
              </a:rPr>
              <a:t>b</a:t>
            </a:r>
            <a:r>
              <a:rPr lang="en-US" sz="2800" dirty="0" smtClean="0">
                <a:solidFill>
                  <a:srgbClr val="0070C0"/>
                </a:solidFill>
              </a:rPr>
              <a:t>) As a ‘one’ has been placed (carried) in front of the ‘8’, work out how many fours are in eighteen (18 ÷ 4 = 4 r 2). </a:t>
            </a:r>
          </a:p>
          <a:p>
            <a:r>
              <a:rPr lang="en-US" sz="2800" dirty="0" smtClean="0">
                <a:solidFill>
                  <a:srgbClr val="0070C0"/>
                </a:solidFill>
              </a:rPr>
              <a:t>Place the ‘4’ on top of the ‘8’ and the remainder ‘2’ in front of the ‘4’ on the bottom row. </a:t>
            </a:r>
            <a:endParaRPr lang="en-US" sz="2800" dirty="0">
              <a:solidFill>
                <a:srgbClr val="0070C0"/>
              </a:solidFill>
            </a:endParaRPr>
          </a:p>
        </p:txBody>
      </p:sp>
      <p:pic>
        <p:nvPicPr>
          <p:cNvPr id="3" name="Picture 2"/>
          <p:cNvPicPr>
            <a:picLocks noChangeAspect="1"/>
          </p:cNvPicPr>
          <p:nvPr/>
        </p:nvPicPr>
        <p:blipFill rotWithShape="1">
          <a:blip r:embed="rId2"/>
          <a:srcRect b="3591"/>
          <a:stretch/>
        </p:blipFill>
        <p:spPr>
          <a:xfrm>
            <a:off x="884545" y="1662538"/>
            <a:ext cx="3060000" cy="4410717"/>
          </a:xfrm>
          <a:prstGeom prst="rect">
            <a:avLst/>
          </a:prstGeom>
        </p:spPr>
      </p:pic>
    </p:spTree>
    <p:extLst>
      <p:ext uri="{BB962C8B-B14F-4D97-AF65-F5344CB8AC3E}">
        <p14:creationId xmlns:p14="http://schemas.microsoft.com/office/powerpoint/2010/main" val="3050458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2"/>
            <a:ext cx="6965245" cy="856672"/>
          </a:xfrm>
        </p:spPr>
        <p:txBody>
          <a:bodyPr>
            <a:normAutofit/>
          </a:bodyPr>
          <a:lstStyle/>
          <a:p>
            <a:r>
              <a:rPr lang="en-US" dirty="0">
                <a:solidFill>
                  <a:prstClr val="black"/>
                </a:solidFill>
              </a:rPr>
              <a:t>Stage 5</a:t>
            </a:r>
            <a:endParaRPr lang="en-US" dirty="0"/>
          </a:p>
        </p:txBody>
      </p:sp>
      <p:sp>
        <p:nvSpPr>
          <p:cNvPr id="8" name="TextBox 7"/>
          <p:cNvSpPr txBox="1"/>
          <p:nvPr/>
        </p:nvSpPr>
        <p:spPr>
          <a:xfrm>
            <a:off x="4435522" y="1666462"/>
            <a:ext cx="3903259" cy="4401205"/>
          </a:xfrm>
          <a:prstGeom prst="rect">
            <a:avLst/>
          </a:prstGeom>
          <a:noFill/>
        </p:spPr>
        <p:txBody>
          <a:bodyPr wrap="square" rtlCol="0">
            <a:spAutoFit/>
          </a:bodyPr>
          <a:lstStyle/>
          <a:p>
            <a:r>
              <a:rPr lang="en-US" sz="2800" dirty="0" smtClean="0">
                <a:solidFill>
                  <a:srgbClr val="00B050"/>
                </a:solidFill>
              </a:rPr>
              <a:t>c) As a ‘two’ has been placed (carried)</a:t>
            </a:r>
            <a:r>
              <a:rPr lang="en-US" sz="2800" dirty="0">
                <a:solidFill>
                  <a:srgbClr val="00B050"/>
                </a:solidFill>
              </a:rPr>
              <a:t> </a:t>
            </a:r>
            <a:r>
              <a:rPr lang="en-US" sz="2800" dirty="0" smtClean="0">
                <a:solidFill>
                  <a:srgbClr val="00B050"/>
                </a:solidFill>
              </a:rPr>
              <a:t>in front of the ‘four’, work out how many fours are in twenty four (24 ÷ 4 = 6). Place the ‘6’ on top of the ‘4’. </a:t>
            </a:r>
          </a:p>
          <a:p>
            <a:r>
              <a:rPr lang="en-US" sz="2800" dirty="0" smtClean="0">
                <a:solidFill>
                  <a:srgbClr val="00B050"/>
                </a:solidFill>
              </a:rPr>
              <a:t>This leaves an answer of 146. </a:t>
            </a:r>
          </a:p>
          <a:p>
            <a:r>
              <a:rPr lang="en-US" sz="2800" dirty="0" smtClean="0">
                <a:solidFill>
                  <a:srgbClr val="00B050"/>
                </a:solidFill>
              </a:rPr>
              <a:t>So 584 ÷ 4 = 146</a:t>
            </a:r>
            <a:endParaRPr lang="en-US" sz="2800" dirty="0">
              <a:solidFill>
                <a:srgbClr val="00B050"/>
              </a:solidFill>
            </a:endParaRPr>
          </a:p>
        </p:txBody>
      </p:sp>
      <p:pic>
        <p:nvPicPr>
          <p:cNvPr id="5" name="Picture 4"/>
          <p:cNvPicPr>
            <a:picLocks noChangeAspect="1"/>
          </p:cNvPicPr>
          <p:nvPr/>
        </p:nvPicPr>
        <p:blipFill>
          <a:blip r:embed="rId2"/>
          <a:stretch>
            <a:fillRect/>
          </a:stretch>
        </p:blipFill>
        <p:spPr>
          <a:xfrm>
            <a:off x="920370" y="1674254"/>
            <a:ext cx="3408441" cy="4439943"/>
          </a:xfrm>
          <a:prstGeom prst="rect">
            <a:avLst/>
          </a:prstGeom>
        </p:spPr>
      </p:pic>
    </p:spTree>
    <p:extLst>
      <p:ext uri="{BB962C8B-B14F-4D97-AF65-F5344CB8AC3E}">
        <p14:creationId xmlns:p14="http://schemas.microsoft.com/office/powerpoint/2010/main" val="3828249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965244" cy="4122678"/>
          </a:xfrm>
        </p:spPr>
        <p:txBody>
          <a:bodyPr/>
          <a:lstStyle/>
          <a:p>
            <a:pPr marL="0" indent="0">
              <a:buNone/>
            </a:pPr>
            <a:r>
              <a:rPr lang="en-GB" dirty="0" smtClean="0"/>
              <a:t>Try </a:t>
            </a:r>
            <a:r>
              <a:rPr lang="en-GB" dirty="0"/>
              <a:t>using </a:t>
            </a:r>
            <a:r>
              <a:rPr lang="en-GB" dirty="0" smtClean="0"/>
              <a:t>the bus stop method to find the answer to one of these calculations:</a:t>
            </a:r>
          </a:p>
          <a:p>
            <a:pPr marL="0" indent="0">
              <a:buNone/>
            </a:pPr>
            <a:endParaRPr lang="en-GB" dirty="0" smtClean="0"/>
          </a:p>
          <a:p>
            <a:pPr marL="0" indent="0">
              <a:buNone/>
            </a:pPr>
            <a:r>
              <a:rPr lang="en-GB" dirty="0" smtClean="0"/>
              <a:t>672 ÷ 4 </a:t>
            </a:r>
          </a:p>
          <a:p>
            <a:pPr marL="0" indent="0">
              <a:buNone/>
            </a:pPr>
            <a:endParaRPr lang="en-GB" dirty="0"/>
          </a:p>
          <a:p>
            <a:pPr marL="0" indent="0">
              <a:buNone/>
            </a:pPr>
            <a:r>
              <a:rPr lang="en-GB" dirty="0" smtClean="0"/>
              <a:t>882 ÷ 7</a:t>
            </a:r>
          </a:p>
          <a:p>
            <a:pPr marL="0" indent="0">
              <a:buNone/>
            </a:pPr>
            <a:endParaRPr lang="en-GB" dirty="0"/>
          </a:p>
        </p:txBody>
      </p:sp>
      <p:pic>
        <p:nvPicPr>
          <p:cNvPr id="6" name="Picture 5"/>
          <p:cNvPicPr>
            <a:picLocks noChangeAspect="1"/>
          </p:cNvPicPr>
          <p:nvPr/>
        </p:nvPicPr>
        <p:blipFill>
          <a:blip r:embed="rId2"/>
          <a:stretch>
            <a:fillRect/>
          </a:stretch>
        </p:blipFill>
        <p:spPr>
          <a:xfrm>
            <a:off x="5420100" y="2293060"/>
            <a:ext cx="2790294" cy="3634725"/>
          </a:xfrm>
          <a:prstGeom prst="rect">
            <a:avLst/>
          </a:prstGeom>
        </p:spPr>
      </p:pic>
    </p:spTree>
    <p:extLst>
      <p:ext uri="{BB962C8B-B14F-4D97-AF65-F5344CB8AC3E}">
        <p14:creationId xmlns:p14="http://schemas.microsoft.com/office/powerpoint/2010/main" val="1766127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900113" y="692150"/>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latin typeface="Tahoma" charset="0"/>
              </a:rPr>
              <a:t>     </a:t>
            </a:r>
            <a:endParaRPr lang="en-GB" sz="4000">
              <a:latin typeface="Tahoma" charset="0"/>
            </a:endParaRPr>
          </a:p>
        </p:txBody>
      </p:sp>
      <p:sp>
        <p:nvSpPr>
          <p:cNvPr id="2" name="TextBox 1"/>
          <p:cNvSpPr txBox="1"/>
          <p:nvPr/>
        </p:nvSpPr>
        <p:spPr>
          <a:xfrm>
            <a:off x="1079500" y="4812731"/>
            <a:ext cx="6985000" cy="1200329"/>
          </a:xfrm>
          <a:prstGeom prst="rect">
            <a:avLst/>
          </a:prstGeom>
          <a:noFill/>
        </p:spPr>
        <p:txBody>
          <a:bodyPr wrap="square" rtlCol="0">
            <a:spAutoFit/>
          </a:bodyPr>
          <a:lstStyle/>
          <a:p>
            <a:pPr algn="ctr"/>
            <a:r>
              <a:rPr lang="en-US" sz="3600" dirty="0" smtClean="0">
                <a:solidFill>
                  <a:srgbClr val="FF0000"/>
                </a:solidFill>
              </a:rPr>
              <a:t>Can you see where each child has gone wrong?</a:t>
            </a:r>
            <a:endParaRPr lang="en-US" sz="3600" dirty="0">
              <a:solidFill>
                <a:srgbClr val="FF0000"/>
              </a:solidFill>
            </a:endParaRPr>
          </a:p>
        </p:txBody>
      </p:sp>
      <p:pic>
        <p:nvPicPr>
          <p:cNvPr id="3" name="Picture 2"/>
          <p:cNvPicPr>
            <a:picLocks noChangeAspect="1"/>
          </p:cNvPicPr>
          <p:nvPr/>
        </p:nvPicPr>
        <p:blipFill>
          <a:blip r:embed="rId3"/>
          <a:stretch>
            <a:fillRect/>
          </a:stretch>
        </p:blipFill>
        <p:spPr>
          <a:xfrm>
            <a:off x="1079500" y="2253843"/>
            <a:ext cx="2856505" cy="1698869"/>
          </a:xfrm>
          <a:prstGeom prst="rect">
            <a:avLst/>
          </a:prstGeom>
        </p:spPr>
      </p:pic>
      <p:sp>
        <p:nvSpPr>
          <p:cNvPr id="4" name="Title 3"/>
          <p:cNvSpPr>
            <a:spLocks noGrp="1"/>
          </p:cNvSpPr>
          <p:nvPr>
            <p:ph type="title"/>
          </p:nvPr>
        </p:nvSpPr>
        <p:spPr>
          <a:xfrm>
            <a:off x="1095023" y="817583"/>
            <a:ext cx="6965245" cy="799268"/>
          </a:xfrm>
        </p:spPr>
        <p:txBody>
          <a:bodyPr/>
          <a:lstStyle/>
          <a:p>
            <a:r>
              <a:rPr lang="en-GB" dirty="0" smtClean="0"/>
              <a:t>Common Errors</a:t>
            </a:r>
            <a:endParaRPr lang="en-GB" dirty="0"/>
          </a:p>
        </p:txBody>
      </p:sp>
      <p:pic>
        <p:nvPicPr>
          <p:cNvPr id="6" name="Picture 5"/>
          <p:cNvPicPr>
            <a:picLocks noChangeAspect="1"/>
          </p:cNvPicPr>
          <p:nvPr/>
        </p:nvPicPr>
        <p:blipFill>
          <a:blip r:embed="rId4"/>
          <a:stretch>
            <a:fillRect/>
          </a:stretch>
        </p:blipFill>
        <p:spPr>
          <a:xfrm>
            <a:off x="4145934" y="2253843"/>
            <a:ext cx="4028746" cy="1698869"/>
          </a:xfrm>
          <a:prstGeom prst="rect">
            <a:avLst/>
          </a:prstGeom>
        </p:spPr>
      </p:pic>
    </p:spTree>
    <p:extLst>
      <p:ext uri="{BB962C8B-B14F-4D97-AF65-F5344CB8AC3E}">
        <p14:creationId xmlns:p14="http://schemas.microsoft.com/office/powerpoint/2010/main" val="278728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900113" y="692150"/>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latin typeface="Tahoma" charset="0"/>
              </a:rPr>
              <a:t>     </a:t>
            </a:r>
            <a:endParaRPr lang="en-GB" sz="4000">
              <a:latin typeface="Tahoma" charset="0"/>
            </a:endParaRPr>
          </a:p>
        </p:txBody>
      </p:sp>
      <p:sp>
        <p:nvSpPr>
          <p:cNvPr id="3" name="Rectangle 2"/>
          <p:cNvSpPr/>
          <p:nvPr/>
        </p:nvSpPr>
        <p:spPr>
          <a:xfrm>
            <a:off x="900113" y="2590762"/>
            <a:ext cx="7425021" cy="3539430"/>
          </a:xfrm>
          <a:prstGeom prst="rect">
            <a:avLst/>
          </a:prstGeom>
        </p:spPr>
        <p:txBody>
          <a:bodyPr wrap="square">
            <a:spAutoFit/>
          </a:bodyPr>
          <a:lstStyle/>
          <a:p>
            <a:r>
              <a:rPr lang="en-GB" sz="2800" dirty="0"/>
              <a:t>A</a:t>
            </a:r>
            <a:r>
              <a:rPr lang="en-GB" sz="2800" dirty="0" smtClean="0"/>
              <a:t> year 6 </a:t>
            </a:r>
            <a:r>
              <a:rPr lang="en-GB" sz="2800" dirty="0"/>
              <a:t>pupil </a:t>
            </a:r>
            <a:r>
              <a:rPr lang="en-GB" sz="2800" dirty="0" smtClean="0"/>
              <a:t>working at greater depth had </a:t>
            </a:r>
            <a:r>
              <a:rPr lang="en-GB" sz="2800" dirty="0"/>
              <a:t>not understood the </a:t>
            </a:r>
            <a:r>
              <a:rPr lang="en-GB" sz="2800" dirty="0" smtClean="0"/>
              <a:t>bus stop process</a:t>
            </a:r>
            <a:r>
              <a:rPr lang="en-GB" sz="2800" dirty="0"/>
              <a:t>. </a:t>
            </a:r>
            <a:endParaRPr lang="en-GB" sz="2800" dirty="0" smtClean="0"/>
          </a:p>
          <a:p>
            <a:r>
              <a:rPr lang="en-GB" sz="2800" dirty="0" smtClean="0"/>
              <a:t>She </a:t>
            </a:r>
            <a:r>
              <a:rPr lang="en-GB" sz="2800" dirty="0"/>
              <a:t>felt that this was the way that she should be doing division, but the method was not working for her. </a:t>
            </a:r>
            <a:endParaRPr lang="en-GB" sz="2800" dirty="0" smtClean="0"/>
          </a:p>
          <a:p>
            <a:r>
              <a:rPr lang="en-GB" sz="2800" dirty="0" smtClean="0"/>
              <a:t>She </a:t>
            </a:r>
            <a:r>
              <a:rPr lang="en-GB" sz="2800" dirty="0"/>
              <a:t>could not see her error until she reworked the problem, reverting back to chunking and successfully </a:t>
            </a:r>
            <a:r>
              <a:rPr lang="en-GB" sz="2800" dirty="0" smtClean="0"/>
              <a:t>calculating </a:t>
            </a:r>
            <a:r>
              <a:rPr lang="en-GB" sz="2800" dirty="0"/>
              <a:t>the answer.</a:t>
            </a:r>
          </a:p>
        </p:txBody>
      </p:sp>
      <p:pic>
        <p:nvPicPr>
          <p:cNvPr id="7" name="Picture 6"/>
          <p:cNvPicPr>
            <a:picLocks noChangeAspect="1"/>
          </p:cNvPicPr>
          <p:nvPr/>
        </p:nvPicPr>
        <p:blipFill>
          <a:blip r:embed="rId3"/>
          <a:stretch>
            <a:fillRect/>
          </a:stretch>
        </p:blipFill>
        <p:spPr>
          <a:xfrm>
            <a:off x="3189476" y="796357"/>
            <a:ext cx="2856505" cy="1698869"/>
          </a:xfrm>
          <a:prstGeom prst="rect">
            <a:avLst/>
          </a:prstGeom>
        </p:spPr>
      </p:pic>
    </p:spTree>
    <p:extLst>
      <p:ext uri="{BB962C8B-B14F-4D97-AF65-F5344CB8AC3E}">
        <p14:creationId xmlns:p14="http://schemas.microsoft.com/office/powerpoint/2010/main" val="913396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900113" y="692150"/>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latin typeface="Tahoma" charset="0"/>
              </a:rPr>
              <a:t>     </a:t>
            </a:r>
            <a:endParaRPr lang="en-GB" sz="4000">
              <a:latin typeface="Tahoma" charset="0"/>
            </a:endParaRPr>
          </a:p>
        </p:txBody>
      </p:sp>
      <p:sp>
        <p:nvSpPr>
          <p:cNvPr id="3" name="Rectangle 2"/>
          <p:cNvSpPr/>
          <p:nvPr/>
        </p:nvSpPr>
        <p:spPr>
          <a:xfrm>
            <a:off x="900113" y="2514663"/>
            <a:ext cx="7439554" cy="3539430"/>
          </a:xfrm>
          <a:prstGeom prst="rect">
            <a:avLst/>
          </a:prstGeom>
        </p:spPr>
        <p:txBody>
          <a:bodyPr wrap="square">
            <a:spAutoFit/>
          </a:bodyPr>
          <a:lstStyle/>
          <a:p>
            <a:r>
              <a:rPr lang="en-GB" sz="2800" dirty="0"/>
              <a:t>This example is also from a child in Y6 </a:t>
            </a:r>
            <a:r>
              <a:rPr lang="en-GB" sz="2800" dirty="0" smtClean="0"/>
              <a:t>working at greater depth.</a:t>
            </a:r>
          </a:p>
          <a:p>
            <a:r>
              <a:rPr lang="en-GB" sz="2800" dirty="0" smtClean="0"/>
              <a:t>The </a:t>
            </a:r>
            <a:r>
              <a:rPr lang="en-GB" sz="2800" dirty="0"/>
              <a:t>child was using linked multiplication facts but was recording the wrong part of it. She knew that 2 lots of 6 was 12, but wrote the 12 rather than the 2 lots. She could not see her </a:t>
            </a:r>
            <a:r>
              <a:rPr lang="en-GB" sz="2800" dirty="0" smtClean="0"/>
              <a:t>error.</a:t>
            </a:r>
          </a:p>
          <a:p>
            <a:r>
              <a:rPr lang="en-GB" sz="2800" dirty="0" smtClean="0"/>
              <a:t>She got </a:t>
            </a:r>
            <a:r>
              <a:rPr lang="en-GB" sz="2800" dirty="0"/>
              <a:t>the </a:t>
            </a:r>
            <a:r>
              <a:rPr lang="en-GB" sz="2800" dirty="0" smtClean="0"/>
              <a:t>correct answer </a:t>
            </a:r>
            <a:r>
              <a:rPr lang="en-GB" sz="2800" dirty="0"/>
              <a:t>when she worked through </a:t>
            </a:r>
            <a:r>
              <a:rPr lang="en-GB" sz="2800" dirty="0" smtClean="0"/>
              <a:t>the calculation using </a:t>
            </a:r>
            <a:r>
              <a:rPr lang="en-GB" sz="2800" dirty="0"/>
              <a:t>chunking. </a:t>
            </a:r>
          </a:p>
        </p:txBody>
      </p:sp>
      <p:pic>
        <p:nvPicPr>
          <p:cNvPr id="9" name="Picture 8"/>
          <p:cNvPicPr>
            <a:picLocks noChangeAspect="1"/>
          </p:cNvPicPr>
          <p:nvPr/>
        </p:nvPicPr>
        <p:blipFill>
          <a:blip r:embed="rId3"/>
          <a:stretch>
            <a:fillRect/>
          </a:stretch>
        </p:blipFill>
        <p:spPr>
          <a:xfrm>
            <a:off x="2605517" y="692150"/>
            <a:ext cx="4028746" cy="1698869"/>
          </a:xfrm>
          <a:prstGeom prst="rect">
            <a:avLst/>
          </a:prstGeom>
        </p:spPr>
      </p:pic>
    </p:spTree>
    <p:extLst>
      <p:ext uri="{BB962C8B-B14F-4D97-AF65-F5344CB8AC3E}">
        <p14:creationId xmlns:p14="http://schemas.microsoft.com/office/powerpoint/2010/main" val="4158542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4"/>
            <a:ext cx="6965245" cy="874740"/>
          </a:xfrm>
        </p:spPr>
        <p:txBody>
          <a:bodyPr/>
          <a:lstStyle/>
          <a:p>
            <a:r>
              <a:rPr lang="en-US" dirty="0">
                <a:solidFill>
                  <a:prstClr val="black"/>
                </a:solidFill>
              </a:rPr>
              <a:t>Stage 5</a:t>
            </a:r>
            <a:endParaRPr lang="en-US" dirty="0"/>
          </a:p>
        </p:txBody>
      </p:sp>
      <p:sp>
        <p:nvSpPr>
          <p:cNvPr id="3" name="Content Placeholder 2"/>
          <p:cNvSpPr>
            <a:spLocks noGrp="1"/>
          </p:cNvSpPr>
          <p:nvPr>
            <p:ph idx="1"/>
          </p:nvPr>
        </p:nvSpPr>
        <p:spPr>
          <a:xfrm>
            <a:off x="867430" y="1723472"/>
            <a:ext cx="7420429" cy="3603812"/>
          </a:xfrm>
        </p:spPr>
        <p:txBody>
          <a:bodyPr/>
          <a:lstStyle/>
          <a:p>
            <a:pPr marL="0" indent="0">
              <a:buNone/>
            </a:pPr>
            <a:r>
              <a:rPr lang="en-US" u="sng" dirty="0" smtClean="0"/>
              <a:t>Formal ‘Bus Stop’ method to carry out long division</a:t>
            </a:r>
          </a:p>
          <a:p>
            <a:pPr marL="0" indent="0">
              <a:buNone/>
            </a:pPr>
            <a:endParaRPr lang="en-US" dirty="0" smtClean="0"/>
          </a:p>
          <a:p>
            <a:pPr marL="0" indent="0">
              <a:buNone/>
            </a:pPr>
            <a:r>
              <a:rPr lang="en-US" dirty="0" smtClean="0"/>
              <a:t>1152 ÷ 16</a:t>
            </a:r>
          </a:p>
          <a:p>
            <a:pPr marL="0" indent="0">
              <a:buNone/>
            </a:pPr>
            <a:endParaRPr lang="en-US" dirty="0"/>
          </a:p>
          <a:p>
            <a:pPr marL="0" indent="0">
              <a:buNone/>
            </a:pPr>
            <a:r>
              <a:rPr lang="en-US" dirty="0" smtClean="0"/>
              <a:t>Set up in the same way as in the previous example. </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982818" y="4548969"/>
            <a:ext cx="3092105" cy="932293"/>
          </a:xfrm>
          <a:prstGeom prst="rect">
            <a:avLst/>
          </a:prstGeom>
        </p:spPr>
      </p:pic>
    </p:spTree>
    <p:extLst>
      <p:ext uri="{BB962C8B-B14F-4D97-AF65-F5344CB8AC3E}">
        <p14:creationId xmlns:p14="http://schemas.microsoft.com/office/powerpoint/2010/main" val="3297821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44" y="1733266"/>
            <a:ext cx="6345698" cy="3989803"/>
          </a:xfrm>
        </p:spPr>
        <p:txBody>
          <a:bodyPr>
            <a:normAutofit/>
          </a:bodyPr>
          <a:lstStyle/>
          <a:p>
            <a:pPr marL="0" indent="0">
              <a:buNone/>
            </a:pPr>
            <a:r>
              <a:rPr lang="en-GB" b="1" dirty="0">
                <a:solidFill>
                  <a:srgbClr val="FF0000"/>
                </a:solidFill>
              </a:rPr>
              <a:t>Step 1 </a:t>
            </a:r>
            <a:r>
              <a:rPr lang="en-GB" b="1" dirty="0"/>
              <a:t>– </a:t>
            </a:r>
            <a:r>
              <a:rPr lang="en-GB" dirty="0"/>
              <a:t>as you are dividing by 16, you will need to count in multiples of this number. Use a vertical list. </a:t>
            </a:r>
            <a:endParaRPr lang="en-GB" dirty="0" smtClean="0"/>
          </a:p>
          <a:p>
            <a:pPr marL="0" indent="0">
              <a:buNone/>
            </a:pPr>
            <a:r>
              <a:rPr lang="en-GB" dirty="0" smtClean="0"/>
              <a:t>Place </a:t>
            </a:r>
            <a:r>
              <a:rPr lang="en-GB" dirty="0"/>
              <a:t>16 at the top of the list, then 160 at the bottom. </a:t>
            </a:r>
            <a:r>
              <a:rPr lang="en-GB" dirty="0" smtClean="0"/>
              <a:t>Work </a:t>
            </a:r>
            <a:r>
              <a:rPr lang="en-GB" dirty="0"/>
              <a:t>out half of 160 (80), and place this at the half way stage. Then, count in multiples of 16, checking that the fifth multiple is 80, and the </a:t>
            </a:r>
            <a:r>
              <a:rPr lang="en-GB" dirty="0" smtClean="0"/>
              <a:t>tenth </a:t>
            </a:r>
            <a:r>
              <a:rPr lang="en-GB" dirty="0"/>
              <a:t>multiple is </a:t>
            </a:r>
            <a:r>
              <a:rPr lang="en-GB" dirty="0" smtClean="0"/>
              <a:t>160. </a:t>
            </a:r>
          </a:p>
          <a:p>
            <a:pPr marL="0" indent="0">
              <a:buNone/>
            </a:pPr>
            <a:endParaRPr lang="en-GB" sz="1800" dirty="0"/>
          </a:p>
          <a:p>
            <a:pPr marL="0" indent="0">
              <a:buNone/>
            </a:pPr>
            <a:endParaRPr lang="en-GB" sz="1800" dirty="0"/>
          </a:p>
          <a:p>
            <a:pPr marL="0" indent="0">
              <a:buNone/>
            </a:pPr>
            <a:endParaRPr lang="en-GB" sz="1800" dirty="0" smtClean="0"/>
          </a:p>
          <a:p>
            <a:pPr marL="0" indent="0">
              <a:buNone/>
            </a:pPr>
            <a:endParaRPr lang="en-GB" sz="1800" dirty="0" smtClean="0"/>
          </a:p>
          <a:p>
            <a:pPr marL="0" indent="0" algn="r">
              <a:buNone/>
            </a:pPr>
            <a:endParaRPr lang="en-US" sz="1200" dirty="0" smtClean="0"/>
          </a:p>
          <a:p>
            <a:pPr marL="0" indent="0" algn="r">
              <a:buNone/>
            </a:pPr>
            <a:endParaRPr lang="en-US" sz="1800" dirty="0"/>
          </a:p>
        </p:txBody>
      </p:sp>
      <p:sp>
        <p:nvSpPr>
          <p:cNvPr id="6" name="TextBox 5"/>
          <p:cNvSpPr txBox="1"/>
          <p:nvPr/>
        </p:nvSpPr>
        <p:spPr>
          <a:xfrm>
            <a:off x="7307434" y="1691888"/>
            <a:ext cx="1019238" cy="4401205"/>
          </a:xfrm>
          <a:prstGeom prst="rect">
            <a:avLst/>
          </a:prstGeom>
          <a:noFill/>
        </p:spPr>
        <p:txBody>
          <a:bodyPr wrap="square" rtlCol="0">
            <a:spAutoFit/>
          </a:bodyPr>
          <a:lstStyle/>
          <a:p>
            <a:pPr algn="r"/>
            <a:r>
              <a:rPr lang="en-US" sz="2800" b="1" dirty="0">
                <a:solidFill>
                  <a:srgbClr val="FF0000"/>
                </a:solidFill>
              </a:rPr>
              <a:t>16</a:t>
            </a:r>
          </a:p>
          <a:p>
            <a:pPr algn="r"/>
            <a:r>
              <a:rPr lang="en-US" sz="2800" dirty="0">
                <a:solidFill>
                  <a:srgbClr val="FF0000"/>
                </a:solidFill>
              </a:rPr>
              <a:t>32</a:t>
            </a:r>
          </a:p>
          <a:p>
            <a:pPr algn="r"/>
            <a:r>
              <a:rPr lang="en-US" sz="2800" dirty="0">
                <a:solidFill>
                  <a:srgbClr val="FF0000"/>
                </a:solidFill>
              </a:rPr>
              <a:t>48</a:t>
            </a:r>
          </a:p>
          <a:p>
            <a:pPr algn="r"/>
            <a:r>
              <a:rPr lang="en-US" sz="2800" dirty="0">
                <a:solidFill>
                  <a:srgbClr val="FF0000"/>
                </a:solidFill>
              </a:rPr>
              <a:t>64</a:t>
            </a:r>
          </a:p>
          <a:p>
            <a:pPr algn="r"/>
            <a:r>
              <a:rPr lang="en-US" sz="2800" b="1" u="sng" dirty="0">
                <a:solidFill>
                  <a:srgbClr val="FF0000"/>
                </a:solidFill>
              </a:rPr>
              <a:t>80</a:t>
            </a:r>
          </a:p>
          <a:p>
            <a:pPr algn="r"/>
            <a:r>
              <a:rPr lang="en-US" sz="2800" dirty="0">
                <a:solidFill>
                  <a:srgbClr val="FF0000"/>
                </a:solidFill>
              </a:rPr>
              <a:t>96</a:t>
            </a:r>
          </a:p>
          <a:p>
            <a:pPr algn="r"/>
            <a:r>
              <a:rPr lang="en-US" sz="2800" dirty="0">
                <a:solidFill>
                  <a:srgbClr val="FF0000"/>
                </a:solidFill>
              </a:rPr>
              <a:t>112</a:t>
            </a:r>
          </a:p>
          <a:p>
            <a:pPr algn="r"/>
            <a:r>
              <a:rPr lang="en-US" sz="2800" dirty="0">
                <a:solidFill>
                  <a:srgbClr val="FF0000"/>
                </a:solidFill>
              </a:rPr>
              <a:t>128</a:t>
            </a:r>
          </a:p>
          <a:p>
            <a:pPr algn="r"/>
            <a:r>
              <a:rPr lang="en-US" sz="2800" dirty="0">
                <a:solidFill>
                  <a:srgbClr val="FF0000"/>
                </a:solidFill>
              </a:rPr>
              <a:t>144</a:t>
            </a:r>
          </a:p>
          <a:p>
            <a:pPr algn="r"/>
            <a:r>
              <a:rPr lang="en-US" sz="2800" b="1" u="sng" dirty="0">
                <a:solidFill>
                  <a:srgbClr val="FF0000"/>
                </a:solidFill>
              </a:rPr>
              <a:t>160</a:t>
            </a:r>
          </a:p>
        </p:txBody>
      </p:sp>
      <p:pic>
        <p:nvPicPr>
          <p:cNvPr id="7" name="Picture 6"/>
          <p:cNvPicPr>
            <a:picLocks noChangeAspect="1"/>
          </p:cNvPicPr>
          <p:nvPr/>
        </p:nvPicPr>
        <p:blipFill>
          <a:blip r:embed="rId2"/>
          <a:stretch>
            <a:fillRect/>
          </a:stretch>
        </p:blipFill>
        <p:spPr>
          <a:xfrm>
            <a:off x="2764452" y="5023784"/>
            <a:ext cx="3600000" cy="1085428"/>
          </a:xfrm>
          <a:prstGeom prst="rect">
            <a:avLst/>
          </a:prstGeom>
        </p:spPr>
      </p:pic>
      <p:sp>
        <p:nvSpPr>
          <p:cNvPr id="8"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solidFill>
                  <a:prstClr val="black"/>
                </a:solidFill>
              </a:rPr>
              <a:t>Stage 5</a:t>
            </a:r>
            <a:endParaRPr lang="en-US" dirty="0"/>
          </a:p>
        </p:txBody>
      </p:sp>
    </p:spTree>
    <p:extLst>
      <p:ext uri="{BB962C8B-B14F-4D97-AF65-F5344CB8AC3E}">
        <p14:creationId xmlns:p14="http://schemas.microsoft.com/office/powerpoint/2010/main" val="2260764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74058"/>
            <a:ext cx="6965245" cy="931651"/>
          </a:xfrm>
        </p:spPr>
        <p:txBody>
          <a:bodyPr/>
          <a:lstStyle/>
          <a:p>
            <a:r>
              <a:rPr lang="en-US" dirty="0">
                <a:solidFill>
                  <a:prstClr val="black"/>
                </a:solidFill>
              </a:rPr>
              <a:t>Stage 5</a:t>
            </a:r>
            <a:endParaRPr lang="en-US" dirty="0"/>
          </a:p>
        </p:txBody>
      </p:sp>
      <p:sp>
        <p:nvSpPr>
          <p:cNvPr id="3" name="Content Placeholder 2"/>
          <p:cNvSpPr>
            <a:spLocks noGrp="1"/>
          </p:cNvSpPr>
          <p:nvPr>
            <p:ph idx="1"/>
          </p:nvPr>
        </p:nvSpPr>
        <p:spPr>
          <a:xfrm>
            <a:off x="907144" y="1856096"/>
            <a:ext cx="6271578" cy="3866973"/>
          </a:xfrm>
        </p:spPr>
        <p:txBody>
          <a:bodyPr>
            <a:normAutofit/>
          </a:bodyPr>
          <a:lstStyle/>
          <a:p>
            <a:pPr marL="0" indent="0">
              <a:buNone/>
            </a:pPr>
            <a:r>
              <a:rPr lang="en-GB" b="1" dirty="0">
                <a:solidFill>
                  <a:srgbClr val="0070C0"/>
                </a:solidFill>
              </a:rPr>
              <a:t>Step 2 </a:t>
            </a:r>
            <a:r>
              <a:rPr lang="en-GB" dirty="0"/>
              <a:t>– </a:t>
            </a:r>
            <a:r>
              <a:rPr lang="en-GB" dirty="0" smtClean="0"/>
              <a:t>Start on the left with 1 </a:t>
            </a:r>
            <a:r>
              <a:rPr lang="en-GB" dirty="0"/>
              <a:t>÷ 16. You cannot perform this calculation in this context. Therefore, carry the ‘one’ over to the next digit, </a:t>
            </a:r>
            <a:r>
              <a:rPr lang="en-GB" dirty="0" smtClean="0"/>
              <a:t>to make </a:t>
            </a:r>
            <a:r>
              <a:rPr lang="en-GB" dirty="0"/>
              <a:t>11. </a:t>
            </a:r>
            <a:endParaRPr lang="en-GB" dirty="0" smtClean="0"/>
          </a:p>
          <a:p>
            <a:pPr marL="0" indent="0">
              <a:buNone/>
            </a:pPr>
            <a:endParaRPr lang="en-GB" sz="2200" dirty="0"/>
          </a:p>
          <a:p>
            <a:pPr marL="0" indent="0" algn="r">
              <a:buNone/>
            </a:pPr>
            <a:endParaRPr lang="en-US" sz="1200" b="1" u="sng" dirty="0" smtClean="0"/>
          </a:p>
          <a:p>
            <a:pPr marL="0" indent="0">
              <a:buNone/>
            </a:pPr>
            <a:endParaRPr lang="en-US" sz="1200" b="1" u="sng" dirty="0" smtClean="0"/>
          </a:p>
          <a:p>
            <a:pPr marL="0" indent="0">
              <a:buNone/>
            </a:pPr>
            <a:r>
              <a:rPr lang="en-US" sz="1200" b="1" u="sng" dirty="0" smtClean="0"/>
              <a:t>      </a:t>
            </a: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dirty="0" smtClean="0"/>
          </a:p>
          <a:p>
            <a:pPr marL="0" indent="0" algn="r">
              <a:buNone/>
            </a:pPr>
            <a:endParaRPr lang="en-US" sz="1800" dirty="0"/>
          </a:p>
        </p:txBody>
      </p:sp>
      <p:sp>
        <p:nvSpPr>
          <p:cNvPr id="7" name="TextBox 6"/>
          <p:cNvSpPr txBox="1"/>
          <p:nvPr/>
        </p:nvSpPr>
        <p:spPr>
          <a:xfrm>
            <a:off x="7307434" y="1691888"/>
            <a:ext cx="1019238" cy="4401205"/>
          </a:xfrm>
          <a:prstGeom prst="rect">
            <a:avLst/>
          </a:prstGeom>
          <a:noFill/>
        </p:spPr>
        <p:txBody>
          <a:bodyPr wrap="square" rtlCol="0">
            <a:spAutoFit/>
          </a:bodyPr>
          <a:lstStyle/>
          <a:p>
            <a:pPr algn="r"/>
            <a:r>
              <a:rPr lang="en-US" sz="2800" b="1" dirty="0"/>
              <a:t>16</a:t>
            </a:r>
          </a:p>
          <a:p>
            <a:pPr algn="r"/>
            <a:r>
              <a:rPr lang="en-US" sz="2800" dirty="0"/>
              <a:t>32</a:t>
            </a:r>
          </a:p>
          <a:p>
            <a:pPr algn="r"/>
            <a:r>
              <a:rPr lang="en-US" sz="2800" dirty="0"/>
              <a:t>48</a:t>
            </a:r>
          </a:p>
          <a:p>
            <a:pPr algn="r"/>
            <a:r>
              <a:rPr lang="en-US" sz="2800" dirty="0"/>
              <a:t>64</a:t>
            </a:r>
          </a:p>
          <a:p>
            <a:pPr algn="r"/>
            <a:r>
              <a:rPr lang="en-US" sz="2800" b="1" u="sng" dirty="0"/>
              <a:t>80</a:t>
            </a:r>
          </a:p>
          <a:p>
            <a:pPr algn="r"/>
            <a:r>
              <a:rPr lang="en-US" sz="2800" dirty="0"/>
              <a:t>96</a:t>
            </a:r>
          </a:p>
          <a:p>
            <a:pPr algn="r"/>
            <a:r>
              <a:rPr lang="en-US" sz="2800" dirty="0"/>
              <a:t>112</a:t>
            </a:r>
          </a:p>
          <a:p>
            <a:pPr algn="r"/>
            <a:r>
              <a:rPr lang="en-US" sz="2800" dirty="0"/>
              <a:t>128</a:t>
            </a:r>
          </a:p>
          <a:p>
            <a:pPr algn="r"/>
            <a:r>
              <a:rPr lang="en-US" sz="2800" dirty="0"/>
              <a:t>144</a:t>
            </a:r>
          </a:p>
          <a:p>
            <a:pPr algn="r"/>
            <a:r>
              <a:rPr lang="en-US" sz="2800" b="1" u="sng" dirty="0"/>
              <a:t>160</a:t>
            </a:r>
          </a:p>
        </p:txBody>
      </p:sp>
      <p:pic>
        <p:nvPicPr>
          <p:cNvPr id="9" name="Picture 8"/>
          <p:cNvPicPr>
            <a:picLocks noChangeAspect="1"/>
          </p:cNvPicPr>
          <p:nvPr/>
        </p:nvPicPr>
        <p:blipFill>
          <a:blip r:embed="rId2"/>
          <a:stretch>
            <a:fillRect/>
          </a:stretch>
        </p:blipFill>
        <p:spPr>
          <a:xfrm>
            <a:off x="2777645" y="4198733"/>
            <a:ext cx="3600000" cy="1094118"/>
          </a:xfrm>
          <a:prstGeom prst="rect">
            <a:avLst/>
          </a:prstGeom>
        </p:spPr>
      </p:pic>
    </p:spTree>
    <p:extLst>
      <p:ext uri="{BB962C8B-B14F-4D97-AF65-F5344CB8AC3E}">
        <p14:creationId xmlns:p14="http://schemas.microsoft.com/office/powerpoint/2010/main" val="4114163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6249"/>
            <a:ext cx="6965245" cy="983922"/>
          </a:xfrm>
        </p:spPr>
        <p:txBody>
          <a:bodyPr/>
          <a:lstStyle/>
          <a:p>
            <a:r>
              <a:rPr lang="en-US" dirty="0" smtClean="0"/>
              <a:t>Stage 2</a:t>
            </a:r>
            <a:endParaRPr lang="en-US" dirty="0"/>
          </a:p>
        </p:txBody>
      </p:sp>
      <p:sp>
        <p:nvSpPr>
          <p:cNvPr id="3" name="Content Placeholder 2"/>
          <p:cNvSpPr>
            <a:spLocks noGrp="1"/>
          </p:cNvSpPr>
          <p:nvPr>
            <p:ph idx="1"/>
          </p:nvPr>
        </p:nvSpPr>
        <p:spPr>
          <a:xfrm>
            <a:off x="793301" y="1690170"/>
            <a:ext cx="7545477" cy="4369435"/>
          </a:xfrm>
        </p:spPr>
        <p:txBody>
          <a:bodyPr>
            <a:normAutofit fontScale="92500" lnSpcReduction="10000"/>
          </a:bodyPr>
          <a:lstStyle/>
          <a:p>
            <a:pPr marL="0" indent="0">
              <a:buNone/>
            </a:pPr>
            <a:r>
              <a:rPr lang="en-US" sz="2800" u="sng" dirty="0" smtClean="0"/>
              <a:t>Division as repeated subtraction using a number line </a:t>
            </a:r>
            <a:r>
              <a:rPr lang="en-US" sz="2800" dirty="0" smtClean="0"/>
              <a:t>(15 </a:t>
            </a:r>
            <a:r>
              <a:rPr lang="en-US" sz="2800" dirty="0" smtClean="0">
                <a:latin typeface="ＭＳ ゴシック"/>
                <a:ea typeface="ＭＳ ゴシック"/>
                <a:cs typeface="ＭＳ ゴシック"/>
              </a:rPr>
              <a:t>÷</a:t>
            </a:r>
            <a:r>
              <a:rPr lang="en-US" sz="2800" dirty="0" smtClean="0"/>
              <a:t> 5 = 3)</a:t>
            </a:r>
          </a:p>
          <a:p>
            <a:pPr marL="0" indent="0">
              <a:buNone/>
            </a:pPr>
            <a:endParaRPr lang="en-US" sz="2800" dirty="0"/>
          </a:p>
          <a:p>
            <a:pPr marL="0" indent="0">
              <a:buNone/>
            </a:pPr>
            <a:endParaRPr lang="en-US" sz="2800" dirty="0" smtClean="0">
              <a:solidFill>
                <a:srgbClr val="FF0000"/>
              </a:solidFill>
            </a:endParaRPr>
          </a:p>
          <a:p>
            <a:pPr marL="0" indent="0">
              <a:buNone/>
            </a:pPr>
            <a:endParaRPr lang="en-US" sz="2800" dirty="0">
              <a:solidFill>
                <a:srgbClr val="FF0000"/>
              </a:solidFill>
            </a:endParaRPr>
          </a:p>
          <a:p>
            <a:pPr marL="0" indent="0">
              <a:buNone/>
            </a:pPr>
            <a:endParaRPr lang="en-US" sz="2800" dirty="0" smtClean="0">
              <a:solidFill>
                <a:srgbClr val="FF0000"/>
              </a:solidFill>
            </a:endParaRPr>
          </a:p>
          <a:p>
            <a:pPr marL="0" indent="0">
              <a:buNone/>
            </a:pPr>
            <a:endParaRPr lang="en-US" sz="2800" dirty="0">
              <a:solidFill>
                <a:srgbClr val="FF0000"/>
              </a:solidFill>
            </a:endParaRPr>
          </a:p>
          <a:p>
            <a:pPr marL="0" indent="0">
              <a:buNone/>
            </a:pPr>
            <a:endParaRPr lang="en-US" sz="2800" dirty="0" smtClean="0">
              <a:solidFill>
                <a:srgbClr val="FF0000"/>
              </a:solidFill>
            </a:endParaRPr>
          </a:p>
          <a:p>
            <a:pPr marL="0" indent="0" algn="ctr">
              <a:buNone/>
            </a:pPr>
            <a:r>
              <a:rPr lang="en-US" sz="2800" dirty="0" smtClean="0">
                <a:solidFill>
                  <a:srgbClr val="FF0000"/>
                </a:solidFill>
              </a:rPr>
              <a:t>Start from the right at 15. Jump back in fives until zero is reached. Count the number of jumps. </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1063017" y="2864749"/>
            <a:ext cx="6969955" cy="2020277"/>
          </a:xfrm>
          <a:prstGeom prst="rect">
            <a:avLst/>
          </a:prstGeom>
        </p:spPr>
      </p:pic>
      <p:cxnSp>
        <p:nvCxnSpPr>
          <p:cNvPr id="7" name="Straight Arrow Connector 6"/>
          <p:cNvCxnSpPr/>
          <p:nvPr/>
        </p:nvCxnSpPr>
        <p:spPr>
          <a:xfrm flipV="1">
            <a:off x="2511188" y="2402007"/>
            <a:ext cx="0" cy="573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6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44" y="1787857"/>
            <a:ext cx="6400290" cy="3935212"/>
          </a:xfrm>
        </p:spPr>
        <p:txBody>
          <a:bodyPr>
            <a:normAutofit/>
          </a:bodyPr>
          <a:lstStyle/>
          <a:p>
            <a:pPr marL="0" indent="0">
              <a:buNone/>
            </a:pPr>
            <a:r>
              <a:rPr lang="en-GB" b="1" dirty="0">
                <a:solidFill>
                  <a:srgbClr val="00B050"/>
                </a:solidFill>
              </a:rPr>
              <a:t>Step 3 </a:t>
            </a:r>
            <a:r>
              <a:rPr lang="en-GB" dirty="0"/>
              <a:t>– </a:t>
            </a:r>
            <a:r>
              <a:rPr lang="en-GB" dirty="0" smtClean="0"/>
              <a:t>Next is 11 </a:t>
            </a:r>
            <a:r>
              <a:rPr lang="en-GB" dirty="0"/>
              <a:t>÷ 16. Again, you cannot perform this calculation in this context. Therefore, carry the ‘one’ over to the next digit, to make </a:t>
            </a:r>
            <a:r>
              <a:rPr lang="en-GB" dirty="0" smtClean="0"/>
              <a:t>115. </a:t>
            </a:r>
            <a:endParaRPr lang="en-GB" dirty="0"/>
          </a:p>
          <a:p>
            <a:pPr marL="0" indent="0">
              <a:buNone/>
            </a:pPr>
            <a:endParaRPr lang="en-GB" sz="2200" dirty="0"/>
          </a:p>
          <a:p>
            <a:pPr marL="0" indent="0" algn="r">
              <a:buNone/>
            </a:pPr>
            <a:endParaRPr lang="en-US" sz="1200" b="1" u="sng" dirty="0" smtClean="0"/>
          </a:p>
          <a:p>
            <a:pPr marL="0" indent="0">
              <a:buNone/>
            </a:pPr>
            <a:endParaRPr lang="en-US" sz="1200" b="1" u="sng" dirty="0" smtClean="0"/>
          </a:p>
          <a:p>
            <a:pPr marL="0" indent="0">
              <a:buNone/>
            </a:pPr>
            <a:r>
              <a:rPr lang="en-US" sz="1200" b="1" u="sng" dirty="0" smtClean="0"/>
              <a:t>       </a:t>
            </a: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dirty="0" smtClean="0"/>
          </a:p>
          <a:p>
            <a:pPr marL="0" indent="0" algn="r">
              <a:buNone/>
            </a:pPr>
            <a:endParaRPr lang="en-US" sz="1800" dirty="0"/>
          </a:p>
        </p:txBody>
      </p:sp>
      <p:sp>
        <p:nvSpPr>
          <p:cNvPr id="9"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5</a:t>
            </a:r>
            <a:endParaRPr lang="en-US" dirty="0"/>
          </a:p>
        </p:txBody>
      </p:sp>
      <p:sp>
        <p:nvSpPr>
          <p:cNvPr id="10" name="TextBox 9"/>
          <p:cNvSpPr txBox="1"/>
          <p:nvPr/>
        </p:nvSpPr>
        <p:spPr>
          <a:xfrm>
            <a:off x="7307434" y="1691888"/>
            <a:ext cx="1019238" cy="4401205"/>
          </a:xfrm>
          <a:prstGeom prst="rect">
            <a:avLst/>
          </a:prstGeom>
          <a:noFill/>
        </p:spPr>
        <p:txBody>
          <a:bodyPr wrap="square" rtlCol="0">
            <a:spAutoFit/>
          </a:bodyPr>
          <a:lstStyle/>
          <a:p>
            <a:pPr algn="r"/>
            <a:r>
              <a:rPr lang="en-US" sz="2800" b="1" dirty="0"/>
              <a:t>16</a:t>
            </a:r>
          </a:p>
          <a:p>
            <a:pPr algn="r"/>
            <a:r>
              <a:rPr lang="en-US" sz="2800" dirty="0"/>
              <a:t>32</a:t>
            </a:r>
          </a:p>
          <a:p>
            <a:pPr algn="r"/>
            <a:r>
              <a:rPr lang="en-US" sz="2800" dirty="0"/>
              <a:t>48</a:t>
            </a:r>
          </a:p>
          <a:p>
            <a:pPr algn="r"/>
            <a:r>
              <a:rPr lang="en-US" sz="2800" dirty="0"/>
              <a:t>64</a:t>
            </a:r>
          </a:p>
          <a:p>
            <a:pPr algn="r"/>
            <a:r>
              <a:rPr lang="en-US" sz="2800" b="1" u="sng" dirty="0"/>
              <a:t>80</a:t>
            </a:r>
          </a:p>
          <a:p>
            <a:pPr algn="r"/>
            <a:r>
              <a:rPr lang="en-US" sz="2800" dirty="0"/>
              <a:t>96</a:t>
            </a:r>
          </a:p>
          <a:p>
            <a:pPr algn="r"/>
            <a:r>
              <a:rPr lang="en-US" sz="2800" dirty="0"/>
              <a:t>112</a:t>
            </a:r>
          </a:p>
          <a:p>
            <a:pPr algn="r"/>
            <a:r>
              <a:rPr lang="en-US" sz="2800" dirty="0"/>
              <a:t>128</a:t>
            </a:r>
          </a:p>
          <a:p>
            <a:pPr algn="r"/>
            <a:r>
              <a:rPr lang="en-US" sz="2800" dirty="0"/>
              <a:t>144</a:t>
            </a:r>
          </a:p>
          <a:p>
            <a:pPr algn="r"/>
            <a:r>
              <a:rPr lang="en-US" sz="2800" b="1" u="sng" dirty="0"/>
              <a:t>160</a:t>
            </a:r>
          </a:p>
        </p:txBody>
      </p:sp>
      <p:pic>
        <p:nvPicPr>
          <p:cNvPr id="11" name="Picture 10"/>
          <p:cNvPicPr>
            <a:picLocks noChangeAspect="1"/>
          </p:cNvPicPr>
          <p:nvPr/>
        </p:nvPicPr>
        <p:blipFill>
          <a:blip r:embed="rId2"/>
          <a:stretch>
            <a:fillRect/>
          </a:stretch>
        </p:blipFill>
        <p:spPr>
          <a:xfrm>
            <a:off x="2403855" y="4207336"/>
            <a:ext cx="3960000" cy="1068850"/>
          </a:xfrm>
          <a:prstGeom prst="rect">
            <a:avLst/>
          </a:prstGeom>
        </p:spPr>
      </p:pic>
    </p:spTree>
    <p:extLst>
      <p:ext uri="{BB962C8B-B14F-4D97-AF65-F5344CB8AC3E}">
        <p14:creationId xmlns:p14="http://schemas.microsoft.com/office/powerpoint/2010/main" val="1595672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44" y="1801504"/>
            <a:ext cx="6400290" cy="3921565"/>
          </a:xfrm>
        </p:spPr>
        <p:txBody>
          <a:bodyPr>
            <a:normAutofit/>
          </a:bodyPr>
          <a:lstStyle/>
          <a:p>
            <a:pPr marL="0" indent="0">
              <a:buNone/>
            </a:pPr>
            <a:r>
              <a:rPr lang="en-GB" b="1" dirty="0">
                <a:solidFill>
                  <a:schemeClr val="accent4"/>
                </a:solidFill>
              </a:rPr>
              <a:t>Step 4 </a:t>
            </a:r>
            <a:r>
              <a:rPr lang="en-GB" dirty="0"/>
              <a:t>– </a:t>
            </a:r>
            <a:r>
              <a:rPr lang="en-GB" dirty="0" smtClean="0"/>
              <a:t>Now try 115 </a:t>
            </a:r>
            <a:r>
              <a:rPr lang="en-GB" dirty="0"/>
              <a:t>÷ 16. Check on the </a:t>
            </a:r>
            <a:r>
              <a:rPr lang="en-GB" dirty="0" smtClean="0"/>
              <a:t>list for the closet number. 16 </a:t>
            </a:r>
            <a:r>
              <a:rPr lang="en-GB" dirty="0"/>
              <a:t>divides into 112 seven times. Place the ‘7’ on top of the ‘5’. There is still ‘3’ left over from this calculation; this needs to be carried in front of the ‘2’. </a:t>
            </a:r>
          </a:p>
          <a:p>
            <a:pPr marL="0" indent="0">
              <a:buNone/>
            </a:pPr>
            <a:endParaRPr lang="en-GB" sz="2200" dirty="0"/>
          </a:p>
          <a:p>
            <a:pPr marL="0" indent="0">
              <a:buNone/>
            </a:pPr>
            <a:r>
              <a:rPr lang="en-US" sz="1200" b="1" u="sng" dirty="0" smtClean="0"/>
              <a:t>       </a:t>
            </a: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dirty="0" smtClean="0"/>
          </a:p>
          <a:p>
            <a:pPr marL="0" indent="0" algn="r">
              <a:buNone/>
            </a:pPr>
            <a:endParaRPr lang="en-US" sz="1800" dirty="0"/>
          </a:p>
        </p:txBody>
      </p:sp>
      <p:sp>
        <p:nvSpPr>
          <p:cNvPr id="7"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5</a:t>
            </a:r>
            <a:endParaRPr lang="en-US" dirty="0"/>
          </a:p>
        </p:txBody>
      </p:sp>
      <p:sp>
        <p:nvSpPr>
          <p:cNvPr id="8" name="TextBox 7"/>
          <p:cNvSpPr txBox="1"/>
          <p:nvPr/>
        </p:nvSpPr>
        <p:spPr>
          <a:xfrm>
            <a:off x="7307434" y="1691888"/>
            <a:ext cx="1019238" cy="4401205"/>
          </a:xfrm>
          <a:prstGeom prst="rect">
            <a:avLst/>
          </a:prstGeom>
          <a:noFill/>
        </p:spPr>
        <p:txBody>
          <a:bodyPr wrap="square" rtlCol="0">
            <a:spAutoFit/>
          </a:bodyPr>
          <a:lstStyle/>
          <a:p>
            <a:pPr algn="r"/>
            <a:r>
              <a:rPr lang="en-US" sz="2800" b="1" dirty="0"/>
              <a:t>16</a:t>
            </a:r>
          </a:p>
          <a:p>
            <a:pPr algn="r"/>
            <a:r>
              <a:rPr lang="en-US" sz="2800" dirty="0"/>
              <a:t>32</a:t>
            </a:r>
          </a:p>
          <a:p>
            <a:pPr algn="r"/>
            <a:r>
              <a:rPr lang="en-US" sz="2800" dirty="0"/>
              <a:t>48</a:t>
            </a:r>
          </a:p>
          <a:p>
            <a:pPr algn="r"/>
            <a:r>
              <a:rPr lang="en-US" sz="2800" dirty="0"/>
              <a:t>64</a:t>
            </a:r>
          </a:p>
          <a:p>
            <a:pPr algn="r"/>
            <a:r>
              <a:rPr lang="en-US" sz="2800" b="1" u="sng" dirty="0"/>
              <a:t>80</a:t>
            </a:r>
          </a:p>
          <a:p>
            <a:pPr algn="r"/>
            <a:r>
              <a:rPr lang="en-US" sz="2800" dirty="0"/>
              <a:t>96</a:t>
            </a:r>
          </a:p>
          <a:p>
            <a:pPr algn="r"/>
            <a:r>
              <a:rPr lang="en-US" sz="2800" dirty="0">
                <a:solidFill>
                  <a:schemeClr val="accent4"/>
                </a:solidFill>
              </a:rPr>
              <a:t>112</a:t>
            </a:r>
          </a:p>
          <a:p>
            <a:pPr algn="r"/>
            <a:r>
              <a:rPr lang="en-US" sz="2800" dirty="0"/>
              <a:t>128</a:t>
            </a:r>
          </a:p>
          <a:p>
            <a:pPr algn="r"/>
            <a:r>
              <a:rPr lang="en-US" sz="2800" dirty="0"/>
              <a:t>144</a:t>
            </a:r>
          </a:p>
          <a:p>
            <a:pPr algn="r"/>
            <a:r>
              <a:rPr lang="en-US" sz="2800" b="1" u="sng" dirty="0"/>
              <a:t>160</a:t>
            </a:r>
          </a:p>
        </p:txBody>
      </p:sp>
      <p:pic>
        <p:nvPicPr>
          <p:cNvPr id="11" name="Picture 10"/>
          <p:cNvPicPr>
            <a:picLocks noChangeAspect="1"/>
          </p:cNvPicPr>
          <p:nvPr/>
        </p:nvPicPr>
        <p:blipFill>
          <a:blip r:embed="rId2"/>
          <a:stretch>
            <a:fillRect/>
          </a:stretch>
        </p:blipFill>
        <p:spPr>
          <a:xfrm>
            <a:off x="2597645" y="4115872"/>
            <a:ext cx="3960000" cy="1607197"/>
          </a:xfrm>
          <a:prstGeom prst="rect">
            <a:avLst/>
          </a:prstGeom>
        </p:spPr>
      </p:pic>
    </p:spTree>
    <p:extLst>
      <p:ext uri="{BB962C8B-B14F-4D97-AF65-F5344CB8AC3E}">
        <p14:creationId xmlns:p14="http://schemas.microsoft.com/office/powerpoint/2010/main" val="3843043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44" y="1787857"/>
            <a:ext cx="6640068" cy="3935212"/>
          </a:xfrm>
        </p:spPr>
        <p:txBody>
          <a:bodyPr>
            <a:normAutofit/>
          </a:bodyPr>
          <a:lstStyle/>
          <a:p>
            <a:pPr marL="0" indent="0">
              <a:buNone/>
            </a:pPr>
            <a:r>
              <a:rPr lang="en-GB" b="1" dirty="0">
                <a:solidFill>
                  <a:srgbClr val="7030A0"/>
                </a:solidFill>
              </a:rPr>
              <a:t>Step </a:t>
            </a:r>
            <a:r>
              <a:rPr lang="en-GB" b="1" dirty="0" smtClean="0">
                <a:solidFill>
                  <a:srgbClr val="7030A0"/>
                </a:solidFill>
              </a:rPr>
              <a:t>5 </a:t>
            </a:r>
            <a:r>
              <a:rPr lang="en-GB" dirty="0"/>
              <a:t>– </a:t>
            </a:r>
            <a:r>
              <a:rPr lang="en-GB" dirty="0" smtClean="0"/>
              <a:t>Lastly we need to calculate 32 </a:t>
            </a:r>
            <a:r>
              <a:rPr lang="en-GB" dirty="0"/>
              <a:t>÷ 16. Check on the </a:t>
            </a:r>
            <a:r>
              <a:rPr lang="en-GB" dirty="0" smtClean="0"/>
              <a:t>list for the closest number. </a:t>
            </a:r>
            <a:r>
              <a:rPr lang="en-GB" dirty="0"/>
              <a:t>16 divides into 3</a:t>
            </a:r>
            <a:r>
              <a:rPr lang="en-GB" dirty="0" smtClean="0"/>
              <a:t>2 twice exactly. </a:t>
            </a:r>
            <a:r>
              <a:rPr lang="en-GB" dirty="0"/>
              <a:t>Place the </a:t>
            </a:r>
            <a:r>
              <a:rPr lang="en-GB" dirty="0" smtClean="0"/>
              <a:t>‘2’ </a:t>
            </a:r>
            <a:r>
              <a:rPr lang="en-GB" dirty="0"/>
              <a:t>on top of the </a:t>
            </a:r>
            <a:r>
              <a:rPr lang="en-GB" dirty="0" smtClean="0"/>
              <a:t>‘2’</a:t>
            </a:r>
            <a:r>
              <a:rPr lang="en-GB" dirty="0"/>
              <a:t>. </a:t>
            </a:r>
            <a:r>
              <a:rPr lang="en-GB" dirty="0" smtClean="0"/>
              <a:t>This gives an answer of </a:t>
            </a:r>
            <a:r>
              <a:rPr lang="en-GB" u="sng" dirty="0" smtClean="0"/>
              <a:t>72</a:t>
            </a:r>
            <a:r>
              <a:rPr lang="en-GB" dirty="0" smtClean="0"/>
              <a:t>. </a:t>
            </a:r>
            <a:endParaRPr lang="en-GB" dirty="0"/>
          </a:p>
          <a:p>
            <a:pPr marL="0" indent="0">
              <a:buNone/>
            </a:pPr>
            <a:endParaRPr lang="en-GB" sz="2200" dirty="0"/>
          </a:p>
          <a:p>
            <a:pPr marL="0" indent="0">
              <a:buNone/>
            </a:pPr>
            <a:endParaRPr lang="en-US" sz="1200" b="1" u="sng" dirty="0"/>
          </a:p>
          <a:p>
            <a:pPr marL="0" indent="0">
              <a:buNone/>
            </a:pPr>
            <a:r>
              <a:rPr lang="en-US" sz="1200" b="1" u="sng" dirty="0" smtClean="0"/>
              <a:t>       </a:t>
            </a: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b="1" u="sng" dirty="0" smtClean="0"/>
          </a:p>
          <a:p>
            <a:pPr marL="0" indent="0" algn="r">
              <a:buNone/>
            </a:pPr>
            <a:endParaRPr lang="en-US" sz="1200" b="1" u="sng" dirty="0"/>
          </a:p>
          <a:p>
            <a:pPr marL="0" indent="0" algn="r">
              <a:buNone/>
            </a:pPr>
            <a:endParaRPr lang="en-US" sz="1200" dirty="0" smtClean="0"/>
          </a:p>
          <a:p>
            <a:pPr marL="0" indent="0" algn="r">
              <a:buNone/>
            </a:pPr>
            <a:endParaRPr lang="en-US" sz="1800" dirty="0"/>
          </a:p>
        </p:txBody>
      </p:sp>
      <p:sp>
        <p:nvSpPr>
          <p:cNvPr id="7"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5</a:t>
            </a:r>
            <a:endParaRPr lang="en-US" dirty="0"/>
          </a:p>
        </p:txBody>
      </p:sp>
      <p:sp>
        <p:nvSpPr>
          <p:cNvPr id="8" name="TextBox 7"/>
          <p:cNvSpPr txBox="1"/>
          <p:nvPr/>
        </p:nvSpPr>
        <p:spPr>
          <a:xfrm>
            <a:off x="7307434" y="1691888"/>
            <a:ext cx="1019238" cy="4401205"/>
          </a:xfrm>
          <a:prstGeom prst="rect">
            <a:avLst/>
          </a:prstGeom>
          <a:noFill/>
        </p:spPr>
        <p:txBody>
          <a:bodyPr wrap="square" rtlCol="0">
            <a:spAutoFit/>
          </a:bodyPr>
          <a:lstStyle/>
          <a:p>
            <a:pPr algn="r"/>
            <a:r>
              <a:rPr lang="en-US" sz="2800" b="1" dirty="0"/>
              <a:t>16</a:t>
            </a:r>
          </a:p>
          <a:p>
            <a:pPr algn="r"/>
            <a:r>
              <a:rPr lang="en-US" sz="2800" dirty="0">
                <a:solidFill>
                  <a:srgbClr val="7030A0"/>
                </a:solidFill>
              </a:rPr>
              <a:t>32</a:t>
            </a:r>
          </a:p>
          <a:p>
            <a:pPr algn="r"/>
            <a:r>
              <a:rPr lang="en-US" sz="2800" dirty="0"/>
              <a:t>48</a:t>
            </a:r>
          </a:p>
          <a:p>
            <a:pPr algn="r"/>
            <a:r>
              <a:rPr lang="en-US" sz="2800" dirty="0"/>
              <a:t>64</a:t>
            </a:r>
          </a:p>
          <a:p>
            <a:pPr algn="r"/>
            <a:r>
              <a:rPr lang="en-US" sz="2800" b="1" u="sng" dirty="0"/>
              <a:t>80</a:t>
            </a:r>
          </a:p>
          <a:p>
            <a:pPr algn="r"/>
            <a:r>
              <a:rPr lang="en-US" sz="2800" dirty="0"/>
              <a:t>96</a:t>
            </a:r>
          </a:p>
          <a:p>
            <a:pPr algn="r"/>
            <a:r>
              <a:rPr lang="en-US" sz="2800" dirty="0"/>
              <a:t>112</a:t>
            </a:r>
          </a:p>
          <a:p>
            <a:pPr algn="r"/>
            <a:r>
              <a:rPr lang="en-US" sz="2800" dirty="0"/>
              <a:t>128</a:t>
            </a:r>
          </a:p>
          <a:p>
            <a:pPr algn="r"/>
            <a:r>
              <a:rPr lang="en-US" sz="2800" dirty="0"/>
              <a:t>144</a:t>
            </a:r>
          </a:p>
          <a:p>
            <a:pPr algn="r"/>
            <a:r>
              <a:rPr lang="en-US" sz="2800" b="1" u="sng" dirty="0"/>
              <a:t>160</a:t>
            </a:r>
          </a:p>
        </p:txBody>
      </p:sp>
      <p:pic>
        <p:nvPicPr>
          <p:cNvPr id="9" name="Picture 8"/>
          <p:cNvPicPr>
            <a:picLocks noChangeAspect="1"/>
          </p:cNvPicPr>
          <p:nvPr/>
        </p:nvPicPr>
        <p:blipFill>
          <a:blip r:embed="rId2"/>
          <a:stretch>
            <a:fillRect/>
          </a:stretch>
        </p:blipFill>
        <p:spPr>
          <a:xfrm>
            <a:off x="2247178" y="3974378"/>
            <a:ext cx="3960000" cy="1627627"/>
          </a:xfrm>
          <a:prstGeom prst="rect">
            <a:avLst/>
          </a:prstGeom>
        </p:spPr>
      </p:pic>
    </p:spTree>
    <p:extLst>
      <p:ext uri="{BB962C8B-B14F-4D97-AF65-F5344CB8AC3E}">
        <p14:creationId xmlns:p14="http://schemas.microsoft.com/office/powerpoint/2010/main" val="766368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598779"/>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6" name="Picture 5"/>
          <p:cNvPicPr>
            <a:picLocks noChangeAspect="1"/>
          </p:cNvPicPr>
          <p:nvPr/>
        </p:nvPicPr>
        <p:blipFill rotWithShape="1">
          <a:blip r:embed="rId2"/>
          <a:srcRect t="33944"/>
          <a:stretch/>
        </p:blipFill>
        <p:spPr>
          <a:xfrm>
            <a:off x="4313257" y="4160001"/>
            <a:ext cx="3747011" cy="784799"/>
          </a:xfrm>
          <a:prstGeom prst="rect">
            <a:avLst/>
          </a:prstGeom>
        </p:spPr>
      </p:pic>
      <p:pic>
        <p:nvPicPr>
          <p:cNvPr id="7" name="Picture 6"/>
          <p:cNvPicPr>
            <a:picLocks noChangeAspect="1"/>
          </p:cNvPicPr>
          <p:nvPr/>
        </p:nvPicPr>
        <p:blipFill>
          <a:blip r:embed="rId3"/>
          <a:stretch>
            <a:fillRect/>
          </a:stretch>
        </p:blipFill>
        <p:spPr>
          <a:xfrm>
            <a:off x="867430" y="2416752"/>
            <a:ext cx="3181350" cy="2800350"/>
          </a:xfrm>
          <a:prstGeom prst="rect">
            <a:avLst/>
          </a:prstGeom>
        </p:spPr>
      </p:pic>
      <p:pic>
        <p:nvPicPr>
          <p:cNvPr id="8" name="Picture 7"/>
          <p:cNvPicPr>
            <a:picLocks noChangeAspect="1"/>
          </p:cNvPicPr>
          <p:nvPr/>
        </p:nvPicPr>
        <p:blipFill>
          <a:blip r:embed="rId4"/>
          <a:stretch>
            <a:fillRect/>
          </a:stretch>
        </p:blipFill>
        <p:spPr>
          <a:xfrm>
            <a:off x="5000899" y="2530430"/>
            <a:ext cx="2371725" cy="704850"/>
          </a:xfrm>
          <a:prstGeom prst="rect">
            <a:avLst/>
          </a:prstGeom>
        </p:spPr>
      </p:pic>
    </p:spTree>
    <p:extLst>
      <p:ext uri="{BB962C8B-B14F-4D97-AF65-F5344CB8AC3E}">
        <p14:creationId xmlns:p14="http://schemas.microsoft.com/office/powerpoint/2010/main" val="416624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57106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FF0000"/>
                </a:solidFill>
              </a:rPr>
              <a:t>Stage 1: </a:t>
            </a:r>
            <a:r>
              <a:rPr lang="en-US" u="sng" dirty="0">
                <a:solidFill>
                  <a:srgbClr val="FF0000"/>
                </a:solidFill>
              </a:rPr>
              <a:t>List</a:t>
            </a:r>
            <a:r>
              <a:rPr lang="en-US" dirty="0">
                <a:solidFill>
                  <a:srgbClr val="FF0000"/>
                </a:solidFill>
              </a:rPr>
              <a:t> the multiples of 24. Remember to find 10x and 5x as a guide.</a:t>
            </a:r>
            <a:endParaRPr lang="en-US" dirty="0" smtClean="0">
              <a:solidFill>
                <a:srgbClr val="FF0000"/>
              </a:solidFill>
            </a:endParaRP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4" name="Picture 3"/>
          <p:cNvPicPr>
            <a:picLocks noChangeAspect="1"/>
          </p:cNvPicPr>
          <p:nvPr/>
        </p:nvPicPr>
        <p:blipFill>
          <a:blip r:embed="rId2"/>
          <a:stretch>
            <a:fillRect/>
          </a:stretch>
        </p:blipFill>
        <p:spPr>
          <a:xfrm>
            <a:off x="3391781" y="3497665"/>
            <a:ext cx="2371725" cy="704850"/>
          </a:xfrm>
          <a:prstGeom prst="rect">
            <a:avLst/>
          </a:prstGeom>
        </p:spPr>
      </p:pic>
      <p:pic>
        <p:nvPicPr>
          <p:cNvPr id="8" name="Picture 7"/>
          <p:cNvPicPr>
            <a:picLocks noChangeAspect="1"/>
          </p:cNvPicPr>
          <p:nvPr/>
        </p:nvPicPr>
        <p:blipFill>
          <a:blip r:embed="rId3"/>
          <a:stretch>
            <a:fillRect/>
          </a:stretch>
        </p:blipFill>
        <p:spPr>
          <a:xfrm>
            <a:off x="6178004" y="2631009"/>
            <a:ext cx="1882264" cy="3440881"/>
          </a:xfrm>
          <a:prstGeom prst="rect">
            <a:avLst/>
          </a:prstGeom>
        </p:spPr>
      </p:pic>
    </p:spTree>
    <p:extLst>
      <p:ext uri="{BB962C8B-B14F-4D97-AF65-F5344CB8AC3E}">
        <p14:creationId xmlns:p14="http://schemas.microsoft.com/office/powerpoint/2010/main" val="132589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FF6600"/>
                </a:solidFill>
              </a:rPr>
              <a:t>Stage 2: </a:t>
            </a:r>
            <a:r>
              <a:rPr lang="en-US" u="sng" dirty="0">
                <a:solidFill>
                  <a:srgbClr val="FF6600"/>
                </a:solidFill>
              </a:rPr>
              <a:t>Divide</a:t>
            </a:r>
            <a:r>
              <a:rPr lang="en-US" b="1" u="sng" dirty="0">
                <a:solidFill>
                  <a:srgbClr val="FF6600"/>
                </a:solidFill>
              </a:rPr>
              <a:t>:</a:t>
            </a:r>
            <a:r>
              <a:rPr lang="en-US" dirty="0">
                <a:solidFill>
                  <a:srgbClr val="FF6600"/>
                </a:solidFill>
              </a:rPr>
              <a:t> 130 ÷ 24 → 24 goes into 130 five times (I can see by looking through my list of multiples that 130 would be placed between 120, the 5th multiple, and 144, the 6th multiple).</a:t>
            </a: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5" name="Picture 4"/>
          <p:cNvPicPr>
            <a:picLocks noChangeAspect="1"/>
          </p:cNvPicPr>
          <p:nvPr/>
        </p:nvPicPr>
        <p:blipFill>
          <a:blip r:embed="rId3"/>
          <a:stretch>
            <a:fillRect/>
          </a:stretch>
        </p:blipFill>
        <p:spPr>
          <a:xfrm>
            <a:off x="759835" y="4756175"/>
            <a:ext cx="1707126" cy="1513482"/>
          </a:xfrm>
          <a:prstGeom prst="rect">
            <a:avLst/>
          </a:prstGeom>
        </p:spPr>
      </p:pic>
      <p:pic>
        <p:nvPicPr>
          <p:cNvPr id="6" name="Picture 5"/>
          <p:cNvPicPr>
            <a:picLocks noChangeAspect="1"/>
          </p:cNvPicPr>
          <p:nvPr/>
        </p:nvPicPr>
        <p:blipFill>
          <a:blip r:embed="rId4"/>
          <a:stretch>
            <a:fillRect/>
          </a:stretch>
        </p:blipFill>
        <p:spPr>
          <a:xfrm>
            <a:off x="3479278" y="3638860"/>
            <a:ext cx="2160000" cy="1520527"/>
          </a:xfrm>
          <a:prstGeom prst="rect">
            <a:avLst/>
          </a:prstGeom>
        </p:spPr>
      </p:pic>
    </p:spTree>
    <p:extLst>
      <p:ext uri="{BB962C8B-B14F-4D97-AF65-F5344CB8AC3E}">
        <p14:creationId xmlns:p14="http://schemas.microsoft.com/office/powerpoint/2010/main" val="1412483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B050"/>
                </a:solidFill>
              </a:rPr>
              <a:t>Stage 3: </a:t>
            </a:r>
            <a:r>
              <a:rPr lang="en-US" b="1" u="sng" dirty="0">
                <a:solidFill>
                  <a:srgbClr val="00B050"/>
                </a:solidFill>
              </a:rPr>
              <a:t>Multiply:</a:t>
            </a:r>
            <a:r>
              <a:rPr lang="en-US" dirty="0">
                <a:solidFill>
                  <a:srgbClr val="00B050"/>
                </a:solidFill>
              </a:rPr>
              <a:t> 5 lots of 24 is 120. This is the number we need to work out the remainder to our first division (130 ÷ 24). </a:t>
            </a: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4" name="Picture 3"/>
          <p:cNvPicPr>
            <a:picLocks noChangeAspect="1"/>
          </p:cNvPicPr>
          <p:nvPr/>
        </p:nvPicPr>
        <p:blipFill>
          <a:blip r:embed="rId3"/>
          <a:stretch>
            <a:fillRect/>
          </a:stretch>
        </p:blipFill>
        <p:spPr>
          <a:xfrm>
            <a:off x="798155" y="4726150"/>
            <a:ext cx="1708096" cy="1512000"/>
          </a:xfrm>
          <a:prstGeom prst="rect">
            <a:avLst/>
          </a:prstGeom>
        </p:spPr>
      </p:pic>
      <p:pic>
        <p:nvPicPr>
          <p:cNvPr id="7" name="Picture 6"/>
          <p:cNvPicPr>
            <a:picLocks noChangeAspect="1"/>
          </p:cNvPicPr>
          <p:nvPr/>
        </p:nvPicPr>
        <p:blipFill>
          <a:blip r:embed="rId4"/>
          <a:stretch>
            <a:fillRect/>
          </a:stretch>
        </p:blipFill>
        <p:spPr>
          <a:xfrm>
            <a:off x="3497644" y="3475947"/>
            <a:ext cx="2160000" cy="1532673"/>
          </a:xfrm>
          <a:prstGeom prst="rect">
            <a:avLst/>
          </a:prstGeom>
        </p:spPr>
      </p:pic>
    </p:spTree>
    <p:extLst>
      <p:ext uri="{BB962C8B-B14F-4D97-AF65-F5344CB8AC3E}">
        <p14:creationId xmlns:p14="http://schemas.microsoft.com/office/powerpoint/2010/main" val="167353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70C0"/>
                </a:solidFill>
              </a:rPr>
              <a:t>Stage 4: </a:t>
            </a:r>
            <a:r>
              <a:rPr lang="en-US" u="sng" dirty="0">
                <a:solidFill>
                  <a:srgbClr val="0070C0"/>
                </a:solidFill>
              </a:rPr>
              <a:t>Subtract: </a:t>
            </a:r>
            <a:r>
              <a:rPr lang="en-US" dirty="0">
                <a:solidFill>
                  <a:srgbClr val="0070C0"/>
                </a:solidFill>
              </a:rPr>
              <a:t>130 – 120 = 10, so this is the remainder to the first division (130 ÷ 24). This needs to be included in our next step.</a:t>
            </a: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5" name="Picture 4"/>
          <p:cNvPicPr>
            <a:picLocks noChangeAspect="1"/>
          </p:cNvPicPr>
          <p:nvPr/>
        </p:nvPicPr>
        <p:blipFill>
          <a:blip r:embed="rId3"/>
          <a:stretch>
            <a:fillRect/>
          </a:stretch>
        </p:blipFill>
        <p:spPr>
          <a:xfrm>
            <a:off x="839720" y="4712295"/>
            <a:ext cx="1723577" cy="1512000"/>
          </a:xfrm>
          <a:prstGeom prst="rect">
            <a:avLst/>
          </a:prstGeom>
        </p:spPr>
      </p:pic>
      <p:pic>
        <p:nvPicPr>
          <p:cNvPr id="6" name="Picture 5"/>
          <p:cNvPicPr>
            <a:picLocks noChangeAspect="1"/>
          </p:cNvPicPr>
          <p:nvPr/>
        </p:nvPicPr>
        <p:blipFill>
          <a:blip r:embed="rId4"/>
          <a:stretch>
            <a:fillRect/>
          </a:stretch>
        </p:blipFill>
        <p:spPr>
          <a:xfrm>
            <a:off x="3497644" y="3403332"/>
            <a:ext cx="2160000" cy="1906309"/>
          </a:xfrm>
          <a:prstGeom prst="rect">
            <a:avLst/>
          </a:prstGeom>
        </p:spPr>
      </p:pic>
    </p:spTree>
    <p:extLst>
      <p:ext uri="{BB962C8B-B14F-4D97-AF65-F5344CB8AC3E}">
        <p14:creationId xmlns:p14="http://schemas.microsoft.com/office/powerpoint/2010/main" val="333944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7030A0"/>
                </a:solidFill>
              </a:rPr>
              <a:t>Stage 5: </a:t>
            </a:r>
            <a:r>
              <a:rPr lang="en-US" u="sng" dirty="0">
                <a:solidFill>
                  <a:srgbClr val="7030A0"/>
                </a:solidFill>
              </a:rPr>
              <a:t>Bring the next digit down: </a:t>
            </a:r>
            <a:r>
              <a:rPr lang="en-US" dirty="0">
                <a:solidFill>
                  <a:srgbClr val="7030A0"/>
                </a:solidFill>
              </a:rPr>
              <a:t>bringing the 3 down makes my new number 103. I’ll then repeat the process again.</a:t>
            </a:r>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4" name="Picture 3"/>
          <p:cNvPicPr>
            <a:picLocks noChangeAspect="1"/>
          </p:cNvPicPr>
          <p:nvPr/>
        </p:nvPicPr>
        <p:blipFill>
          <a:blip r:embed="rId3"/>
          <a:stretch>
            <a:fillRect/>
          </a:stretch>
        </p:blipFill>
        <p:spPr>
          <a:xfrm>
            <a:off x="798155" y="4726150"/>
            <a:ext cx="1712571" cy="1512000"/>
          </a:xfrm>
          <a:prstGeom prst="rect">
            <a:avLst/>
          </a:prstGeom>
        </p:spPr>
      </p:pic>
      <p:pic>
        <p:nvPicPr>
          <p:cNvPr id="5" name="Picture 4"/>
          <p:cNvPicPr>
            <a:picLocks noChangeAspect="1"/>
          </p:cNvPicPr>
          <p:nvPr/>
        </p:nvPicPr>
        <p:blipFill>
          <a:blip r:embed="rId4"/>
          <a:stretch>
            <a:fillRect/>
          </a:stretch>
        </p:blipFill>
        <p:spPr>
          <a:xfrm>
            <a:off x="3497644" y="3206714"/>
            <a:ext cx="2160000" cy="1902517"/>
          </a:xfrm>
          <a:prstGeom prst="rect">
            <a:avLst/>
          </a:prstGeom>
        </p:spPr>
      </p:pic>
    </p:spTree>
    <p:extLst>
      <p:ext uri="{BB962C8B-B14F-4D97-AF65-F5344CB8AC3E}">
        <p14:creationId xmlns:p14="http://schemas.microsoft.com/office/powerpoint/2010/main" val="3090781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FF6600"/>
                </a:solidFill>
              </a:rPr>
              <a:t>Stage 6: </a:t>
            </a:r>
            <a:r>
              <a:rPr lang="en-US" u="sng" dirty="0">
                <a:solidFill>
                  <a:srgbClr val="FF6600"/>
                </a:solidFill>
              </a:rPr>
              <a:t>Divide:</a:t>
            </a:r>
            <a:r>
              <a:rPr lang="en-US" dirty="0">
                <a:solidFill>
                  <a:srgbClr val="FF6600"/>
                </a:solidFill>
              </a:rPr>
              <a:t> 103 ÷ 24 → 24 goes into 103 four times (I can see by looking through my list of multiples that 103 would be placed between 96, the 4th multiple, and 120, the 5th multiple).</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4" name="Picture 3"/>
          <p:cNvPicPr>
            <a:picLocks noChangeAspect="1"/>
          </p:cNvPicPr>
          <p:nvPr/>
        </p:nvPicPr>
        <p:blipFill>
          <a:blip r:embed="rId3"/>
          <a:stretch>
            <a:fillRect/>
          </a:stretch>
        </p:blipFill>
        <p:spPr>
          <a:xfrm>
            <a:off x="3674052" y="3449781"/>
            <a:ext cx="2160000" cy="1945430"/>
          </a:xfrm>
          <a:prstGeom prst="rect">
            <a:avLst/>
          </a:prstGeom>
        </p:spPr>
      </p:pic>
      <p:pic>
        <p:nvPicPr>
          <p:cNvPr id="6" name="Picture 5"/>
          <p:cNvPicPr>
            <a:picLocks noChangeAspect="1"/>
          </p:cNvPicPr>
          <p:nvPr/>
        </p:nvPicPr>
        <p:blipFill>
          <a:blip r:embed="rId4"/>
          <a:stretch>
            <a:fillRect/>
          </a:stretch>
        </p:blipFill>
        <p:spPr>
          <a:xfrm>
            <a:off x="787545" y="4700755"/>
            <a:ext cx="1707126" cy="1513482"/>
          </a:xfrm>
          <a:prstGeom prst="rect">
            <a:avLst/>
          </a:prstGeom>
        </p:spPr>
      </p:pic>
    </p:spTree>
    <p:extLst>
      <p:ext uri="{BB962C8B-B14F-4D97-AF65-F5344CB8AC3E}">
        <p14:creationId xmlns:p14="http://schemas.microsoft.com/office/powerpoint/2010/main" val="312708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877773"/>
          </a:xfrm>
        </p:spPr>
        <p:txBody>
          <a:bodyPr/>
          <a:lstStyle/>
          <a:p>
            <a:r>
              <a:rPr lang="en-US" dirty="0" smtClean="0"/>
              <a:t>Stage 3</a:t>
            </a:r>
            <a:endParaRPr lang="en-US" dirty="0"/>
          </a:p>
        </p:txBody>
      </p:sp>
      <p:sp>
        <p:nvSpPr>
          <p:cNvPr id="3" name="Content Placeholder 2"/>
          <p:cNvSpPr>
            <a:spLocks noGrp="1"/>
          </p:cNvSpPr>
          <p:nvPr>
            <p:ph idx="1"/>
          </p:nvPr>
        </p:nvSpPr>
        <p:spPr>
          <a:xfrm>
            <a:off x="907144" y="1586173"/>
            <a:ext cx="7384142" cy="4310256"/>
          </a:xfrm>
        </p:spPr>
        <p:txBody>
          <a:bodyPr>
            <a:normAutofit fontScale="92500" lnSpcReduction="20000"/>
          </a:bodyPr>
          <a:lstStyle/>
          <a:p>
            <a:pPr marL="0" indent="0" algn="ctr">
              <a:buNone/>
            </a:pPr>
            <a:r>
              <a:rPr lang="en-US" sz="3000" dirty="0" smtClean="0"/>
              <a:t>For division calculations giving rise to remainders,</a:t>
            </a:r>
            <a:r>
              <a:rPr lang="en-US" sz="3000" dirty="0"/>
              <a:t> </a:t>
            </a:r>
            <a:r>
              <a:rPr lang="en-US" sz="3000" dirty="0" smtClean="0"/>
              <a:t>children should begin to use a number line.</a:t>
            </a:r>
          </a:p>
          <a:p>
            <a:pPr marL="0" indent="0">
              <a:buNone/>
            </a:pPr>
            <a:endParaRPr lang="en-US" sz="3000" dirty="0" smtClean="0"/>
          </a:p>
          <a:p>
            <a:pPr marL="0" indent="0">
              <a:buNone/>
            </a:pPr>
            <a:r>
              <a:rPr lang="en-US" sz="3000" dirty="0" smtClean="0"/>
              <a:t>18 ÷ 4 = </a:t>
            </a:r>
            <a:r>
              <a:rPr lang="en-US" sz="3000" dirty="0" smtClean="0">
                <a:solidFill>
                  <a:srgbClr val="FF0000"/>
                </a:solidFill>
              </a:rPr>
              <a:t>4 r 2</a:t>
            </a:r>
            <a:endParaRPr lang="en-US" sz="3000" dirty="0" smtClean="0"/>
          </a:p>
          <a:p>
            <a:pPr marL="0" indent="0">
              <a:buNone/>
            </a:pPr>
            <a:r>
              <a:rPr lang="en-US" sz="3000" dirty="0" smtClean="0">
                <a:solidFill>
                  <a:srgbClr val="FF0000"/>
                </a:solidFill>
              </a:rPr>
              <a:t>Four jumps of four with two left over.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a:t>
            </a:r>
            <a:endParaRPr lang="en-US" dirty="0"/>
          </a:p>
        </p:txBody>
      </p:sp>
      <p:pic>
        <p:nvPicPr>
          <p:cNvPr id="9" name="Picture 8"/>
          <p:cNvPicPr>
            <a:picLocks noChangeAspect="1"/>
          </p:cNvPicPr>
          <p:nvPr/>
        </p:nvPicPr>
        <p:blipFill>
          <a:blip r:embed="rId2"/>
          <a:stretch>
            <a:fillRect/>
          </a:stretch>
        </p:blipFill>
        <p:spPr>
          <a:xfrm>
            <a:off x="885573" y="4165276"/>
            <a:ext cx="7405713" cy="1594079"/>
          </a:xfrm>
          <a:prstGeom prst="rect">
            <a:avLst/>
          </a:prstGeom>
        </p:spPr>
      </p:pic>
    </p:spTree>
    <p:extLst>
      <p:ext uri="{BB962C8B-B14F-4D97-AF65-F5344CB8AC3E}">
        <p14:creationId xmlns:p14="http://schemas.microsoft.com/office/powerpoint/2010/main" val="2528745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B050"/>
                </a:solidFill>
              </a:rPr>
              <a:t>Stage 7: </a:t>
            </a:r>
            <a:r>
              <a:rPr lang="en-US" u="sng" dirty="0">
                <a:solidFill>
                  <a:srgbClr val="00B050"/>
                </a:solidFill>
              </a:rPr>
              <a:t>Multiply:</a:t>
            </a:r>
            <a:r>
              <a:rPr lang="en-US" dirty="0">
                <a:solidFill>
                  <a:srgbClr val="00B050"/>
                </a:solidFill>
              </a:rPr>
              <a:t> 4 lots of 24 is 96. This is the number we need to work out the remainder from the second division (103 ÷ 24).</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5" name="Picture 4"/>
          <p:cNvPicPr>
            <a:picLocks noChangeAspect="1"/>
          </p:cNvPicPr>
          <p:nvPr/>
        </p:nvPicPr>
        <p:blipFill>
          <a:blip r:embed="rId3"/>
          <a:stretch>
            <a:fillRect/>
          </a:stretch>
        </p:blipFill>
        <p:spPr>
          <a:xfrm>
            <a:off x="798155" y="4726150"/>
            <a:ext cx="1708096" cy="1512000"/>
          </a:xfrm>
          <a:prstGeom prst="rect">
            <a:avLst/>
          </a:prstGeom>
        </p:spPr>
      </p:pic>
      <p:pic>
        <p:nvPicPr>
          <p:cNvPr id="4" name="Picture 3"/>
          <p:cNvPicPr>
            <a:picLocks noChangeAspect="1"/>
          </p:cNvPicPr>
          <p:nvPr/>
        </p:nvPicPr>
        <p:blipFill>
          <a:blip r:embed="rId4"/>
          <a:stretch>
            <a:fillRect/>
          </a:stretch>
        </p:blipFill>
        <p:spPr>
          <a:xfrm>
            <a:off x="3497644" y="3206714"/>
            <a:ext cx="2160000" cy="2382595"/>
          </a:xfrm>
          <a:prstGeom prst="rect">
            <a:avLst/>
          </a:prstGeom>
        </p:spPr>
      </p:pic>
    </p:spTree>
    <p:extLst>
      <p:ext uri="{BB962C8B-B14F-4D97-AF65-F5344CB8AC3E}">
        <p14:creationId xmlns:p14="http://schemas.microsoft.com/office/powerpoint/2010/main" val="3921230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70C0"/>
                </a:solidFill>
              </a:rPr>
              <a:t>Stage 8: </a:t>
            </a:r>
            <a:r>
              <a:rPr lang="en-US" u="sng" dirty="0">
                <a:solidFill>
                  <a:srgbClr val="0070C0"/>
                </a:solidFill>
              </a:rPr>
              <a:t>Subtract:</a:t>
            </a:r>
            <a:r>
              <a:rPr lang="en-US" dirty="0">
                <a:solidFill>
                  <a:srgbClr val="0070C0"/>
                </a:solidFill>
              </a:rPr>
              <a:t> 103 – 96 = 7, so this is the remainder to the second division (103 ÷ 24). This needs to be included in our next step.</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7" name="Picture 6"/>
          <p:cNvPicPr>
            <a:picLocks noChangeAspect="1"/>
          </p:cNvPicPr>
          <p:nvPr/>
        </p:nvPicPr>
        <p:blipFill>
          <a:blip r:embed="rId3"/>
          <a:stretch>
            <a:fillRect/>
          </a:stretch>
        </p:blipFill>
        <p:spPr>
          <a:xfrm>
            <a:off x="812010" y="4712295"/>
            <a:ext cx="1723577" cy="1512000"/>
          </a:xfrm>
          <a:prstGeom prst="rect">
            <a:avLst/>
          </a:prstGeom>
        </p:spPr>
      </p:pic>
      <p:pic>
        <p:nvPicPr>
          <p:cNvPr id="6" name="Picture 5"/>
          <p:cNvPicPr>
            <a:picLocks noChangeAspect="1"/>
          </p:cNvPicPr>
          <p:nvPr/>
        </p:nvPicPr>
        <p:blipFill>
          <a:blip r:embed="rId4"/>
          <a:stretch>
            <a:fillRect/>
          </a:stretch>
        </p:blipFill>
        <p:spPr>
          <a:xfrm>
            <a:off x="3497644" y="3192859"/>
            <a:ext cx="2160000" cy="2924308"/>
          </a:xfrm>
          <a:prstGeom prst="rect">
            <a:avLst/>
          </a:prstGeom>
        </p:spPr>
      </p:pic>
    </p:spTree>
    <p:extLst>
      <p:ext uri="{BB962C8B-B14F-4D97-AF65-F5344CB8AC3E}">
        <p14:creationId xmlns:p14="http://schemas.microsoft.com/office/powerpoint/2010/main" val="1038831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7030A0"/>
                </a:solidFill>
              </a:rPr>
              <a:t>Stage 9: </a:t>
            </a:r>
            <a:r>
              <a:rPr lang="en-US" u="sng" dirty="0">
                <a:solidFill>
                  <a:srgbClr val="7030A0"/>
                </a:solidFill>
              </a:rPr>
              <a:t>Bring the next digit down:</a:t>
            </a:r>
            <a:r>
              <a:rPr lang="en-US" dirty="0">
                <a:solidFill>
                  <a:srgbClr val="7030A0"/>
                </a:solidFill>
              </a:rPr>
              <a:t> bringing the final digit down creates my final number to work with: 72</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9" name="Picture 8"/>
          <p:cNvPicPr>
            <a:picLocks noChangeAspect="1"/>
          </p:cNvPicPr>
          <p:nvPr/>
        </p:nvPicPr>
        <p:blipFill>
          <a:blip r:embed="rId3"/>
          <a:stretch>
            <a:fillRect/>
          </a:stretch>
        </p:blipFill>
        <p:spPr>
          <a:xfrm>
            <a:off x="798155" y="4726150"/>
            <a:ext cx="1712571" cy="1512000"/>
          </a:xfrm>
          <a:prstGeom prst="rect">
            <a:avLst/>
          </a:prstGeom>
        </p:spPr>
      </p:pic>
      <p:pic>
        <p:nvPicPr>
          <p:cNvPr id="4" name="Picture 3"/>
          <p:cNvPicPr>
            <a:picLocks noChangeAspect="1"/>
          </p:cNvPicPr>
          <p:nvPr/>
        </p:nvPicPr>
        <p:blipFill>
          <a:blip r:embed="rId4"/>
          <a:stretch>
            <a:fillRect/>
          </a:stretch>
        </p:blipFill>
        <p:spPr>
          <a:xfrm>
            <a:off x="3497644" y="3040226"/>
            <a:ext cx="2160000" cy="2986875"/>
          </a:xfrm>
          <a:prstGeom prst="rect">
            <a:avLst/>
          </a:prstGeom>
        </p:spPr>
      </p:pic>
    </p:spTree>
    <p:extLst>
      <p:ext uri="{BB962C8B-B14F-4D97-AF65-F5344CB8AC3E}">
        <p14:creationId xmlns:p14="http://schemas.microsoft.com/office/powerpoint/2010/main" val="439527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FF6600"/>
                </a:solidFill>
              </a:rPr>
              <a:t>Stage 10: </a:t>
            </a:r>
            <a:r>
              <a:rPr lang="en-US" u="sng" dirty="0">
                <a:solidFill>
                  <a:srgbClr val="FF6600"/>
                </a:solidFill>
              </a:rPr>
              <a:t>Divide:</a:t>
            </a:r>
            <a:r>
              <a:rPr lang="en-US" dirty="0">
                <a:solidFill>
                  <a:srgbClr val="FF6600"/>
                </a:solidFill>
              </a:rPr>
              <a:t> 72 ÷ 24 = 3.</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7" name="Picture 6"/>
          <p:cNvPicPr>
            <a:picLocks noChangeAspect="1"/>
          </p:cNvPicPr>
          <p:nvPr/>
        </p:nvPicPr>
        <p:blipFill>
          <a:blip r:embed="rId3"/>
          <a:stretch>
            <a:fillRect/>
          </a:stretch>
        </p:blipFill>
        <p:spPr>
          <a:xfrm>
            <a:off x="787545" y="4700755"/>
            <a:ext cx="1707126" cy="1513482"/>
          </a:xfrm>
          <a:prstGeom prst="rect">
            <a:avLst/>
          </a:prstGeom>
        </p:spPr>
      </p:pic>
      <p:pic>
        <p:nvPicPr>
          <p:cNvPr id="5" name="Picture 4"/>
          <p:cNvPicPr>
            <a:picLocks noChangeAspect="1"/>
          </p:cNvPicPr>
          <p:nvPr/>
        </p:nvPicPr>
        <p:blipFill>
          <a:blip r:embed="rId4"/>
          <a:stretch>
            <a:fillRect/>
          </a:stretch>
        </p:blipFill>
        <p:spPr>
          <a:xfrm>
            <a:off x="3497644" y="2882848"/>
            <a:ext cx="2160000" cy="2856522"/>
          </a:xfrm>
          <a:prstGeom prst="rect">
            <a:avLst/>
          </a:prstGeom>
        </p:spPr>
      </p:pic>
    </p:spTree>
    <p:extLst>
      <p:ext uri="{BB962C8B-B14F-4D97-AF65-F5344CB8AC3E}">
        <p14:creationId xmlns:p14="http://schemas.microsoft.com/office/powerpoint/2010/main" val="1986480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B050"/>
                </a:solidFill>
              </a:rPr>
              <a:t>Stage 11: </a:t>
            </a:r>
            <a:r>
              <a:rPr lang="en-US" u="sng" dirty="0">
                <a:solidFill>
                  <a:srgbClr val="00B050"/>
                </a:solidFill>
              </a:rPr>
              <a:t>Multiply:</a:t>
            </a:r>
            <a:r>
              <a:rPr lang="en-US" dirty="0">
                <a:solidFill>
                  <a:srgbClr val="00B050"/>
                </a:solidFill>
              </a:rPr>
              <a:t> 3 x 24 = 72.</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4" name="Picture 3"/>
          <p:cNvPicPr>
            <a:picLocks noChangeAspect="1"/>
          </p:cNvPicPr>
          <p:nvPr/>
        </p:nvPicPr>
        <p:blipFill>
          <a:blip r:embed="rId3"/>
          <a:stretch>
            <a:fillRect/>
          </a:stretch>
        </p:blipFill>
        <p:spPr>
          <a:xfrm>
            <a:off x="3497644" y="2706105"/>
            <a:ext cx="2160000" cy="3257851"/>
          </a:xfrm>
          <a:prstGeom prst="rect">
            <a:avLst/>
          </a:prstGeom>
        </p:spPr>
      </p:pic>
      <p:pic>
        <p:nvPicPr>
          <p:cNvPr id="9" name="Picture 8"/>
          <p:cNvPicPr>
            <a:picLocks noChangeAspect="1"/>
          </p:cNvPicPr>
          <p:nvPr/>
        </p:nvPicPr>
        <p:blipFill>
          <a:blip r:embed="rId4"/>
          <a:stretch>
            <a:fillRect/>
          </a:stretch>
        </p:blipFill>
        <p:spPr>
          <a:xfrm>
            <a:off x="798155" y="4726150"/>
            <a:ext cx="1708096" cy="1512000"/>
          </a:xfrm>
          <a:prstGeom prst="rect">
            <a:avLst/>
          </a:prstGeom>
        </p:spPr>
      </p:pic>
    </p:spTree>
    <p:extLst>
      <p:ext uri="{BB962C8B-B14F-4D97-AF65-F5344CB8AC3E}">
        <p14:creationId xmlns:p14="http://schemas.microsoft.com/office/powerpoint/2010/main" val="1245123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023" y="674058"/>
            <a:ext cx="6965245" cy="9316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Stage 6</a:t>
            </a:r>
            <a:endParaRPr lang="en-US" dirty="0"/>
          </a:p>
        </p:txBody>
      </p:sp>
      <p:sp>
        <p:nvSpPr>
          <p:cNvPr id="3" name="Content Placeholder 2"/>
          <p:cNvSpPr txBox="1">
            <a:spLocks/>
          </p:cNvSpPr>
          <p:nvPr/>
        </p:nvSpPr>
        <p:spPr>
          <a:xfrm>
            <a:off x="867430" y="1404808"/>
            <a:ext cx="7420429" cy="360381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u="sng" dirty="0" smtClean="0"/>
              <a:t>Formal long division</a:t>
            </a:r>
          </a:p>
          <a:p>
            <a:pPr marL="0" indent="0">
              <a:buNone/>
            </a:pPr>
            <a:r>
              <a:rPr lang="en-US" b="1" dirty="0">
                <a:solidFill>
                  <a:srgbClr val="0070C0"/>
                </a:solidFill>
              </a:rPr>
              <a:t>Stage 12: </a:t>
            </a:r>
            <a:r>
              <a:rPr lang="en-US" u="sng" dirty="0">
                <a:solidFill>
                  <a:srgbClr val="0070C0"/>
                </a:solidFill>
              </a:rPr>
              <a:t>Subtract: 72 – 72 = 0</a:t>
            </a:r>
            <a:r>
              <a:rPr lang="en-US" dirty="0">
                <a:solidFill>
                  <a:srgbClr val="0070C0"/>
                </a:solidFill>
              </a:rPr>
              <a:t>. There is no remainder, so we know that the divisor must fit into the original number exactly. </a:t>
            </a:r>
            <a:r>
              <a:rPr lang="en-US" dirty="0" smtClean="0">
                <a:solidFill>
                  <a:srgbClr val="7030A0"/>
                </a:solidFill>
              </a:rPr>
              <a:t>So </a:t>
            </a:r>
            <a:r>
              <a:rPr lang="en-US" dirty="0">
                <a:solidFill>
                  <a:srgbClr val="7030A0"/>
                </a:solidFill>
              </a:rPr>
              <a:t>our final answer is 12,032 divided by 24 is 543.</a:t>
            </a:r>
          </a:p>
          <a:p>
            <a:pPr marL="0" indent="0">
              <a:buFont typeface="Brush Script MT" pitchFamily="66" charset="0"/>
              <a:buNone/>
            </a:pPr>
            <a:endParaRPr lang="en-US" u="sng" dirty="0" smtClean="0"/>
          </a:p>
          <a:p>
            <a:pPr marL="0" indent="0">
              <a:buFont typeface="Brush Script MT" pitchFamily="66" charset="0"/>
              <a:buNone/>
            </a:pPr>
            <a:endParaRPr lang="en-US" dirty="0" smtClean="0"/>
          </a:p>
          <a:p>
            <a:pPr marL="0" indent="0">
              <a:buFont typeface="Brush Script MT" pitchFamily="66" charset="0"/>
              <a:buNone/>
            </a:pPr>
            <a:endParaRPr lang="en-US" dirty="0"/>
          </a:p>
        </p:txBody>
      </p:sp>
      <p:pic>
        <p:nvPicPr>
          <p:cNvPr id="8" name="Picture 7"/>
          <p:cNvPicPr>
            <a:picLocks noChangeAspect="1"/>
          </p:cNvPicPr>
          <p:nvPr/>
        </p:nvPicPr>
        <p:blipFill>
          <a:blip r:embed="rId2"/>
          <a:stretch>
            <a:fillRect/>
          </a:stretch>
        </p:blipFill>
        <p:spPr>
          <a:xfrm>
            <a:off x="6965561" y="3638859"/>
            <a:ext cx="1391573" cy="2543871"/>
          </a:xfrm>
          <a:prstGeom prst="rect">
            <a:avLst/>
          </a:prstGeom>
        </p:spPr>
      </p:pic>
      <p:pic>
        <p:nvPicPr>
          <p:cNvPr id="5" name="Picture 4"/>
          <p:cNvPicPr>
            <a:picLocks noChangeAspect="1"/>
          </p:cNvPicPr>
          <p:nvPr/>
        </p:nvPicPr>
        <p:blipFill>
          <a:blip r:embed="rId3"/>
          <a:stretch>
            <a:fillRect/>
          </a:stretch>
        </p:blipFill>
        <p:spPr>
          <a:xfrm>
            <a:off x="812010" y="4712295"/>
            <a:ext cx="1723577" cy="1512000"/>
          </a:xfrm>
          <a:prstGeom prst="rect">
            <a:avLst/>
          </a:prstGeom>
        </p:spPr>
      </p:pic>
      <p:pic>
        <p:nvPicPr>
          <p:cNvPr id="4" name="Picture 3"/>
          <p:cNvPicPr>
            <a:picLocks noChangeAspect="1"/>
          </p:cNvPicPr>
          <p:nvPr/>
        </p:nvPicPr>
        <p:blipFill>
          <a:blip r:embed="rId4"/>
          <a:stretch>
            <a:fillRect/>
          </a:stretch>
        </p:blipFill>
        <p:spPr>
          <a:xfrm>
            <a:off x="3680114" y="3065822"/>
            <a:ext cx="1792432" cy="3144618"/>
          </a:xfrm>
          <a:prstGeom prst="rect">
            <a:avLst/>
          </a:prstGeom>
        </p:spPr>
      </p:pic>
    </p:spTree>
    <p:extLst>
      <p:ext uri="{BB962C8B-B14F-4D97-AF65-F5344CB8AC3E}">
        <p14:creationId xmlns:p14="http://schemas.microsoft.com/office/powerpoint/2010/main" val="3216005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0162"/>
            <a:ext cx="6965245" cy="902036"/>
          </a:xfrm>
        </p:spPr>
        <p:txBody>
          <a:bodyPr/>
          <a:lstStyle/>
          <a:p>
            <a:r>
              <a:rPr lang="en-US" dirty="0" smtClean="0"/>
              <a:t>To conclude…</a:t>
            </a:r>
            <a:endParaRPr lang="en-US" dirty="0"/>
          </a:p>
        </p:txBody>
      </p:sp>
      <p:sp>
        <p:nvSpPr>
          <p:cNvPr id="3" name="Content Placeholder 2"/>
          <p:cNvSpPr>
            <a:spLocks noGrp="1"/>
          </p:cNvSpPr>
          <p:nvPr>
            <p:ph idx="1"/>
          </p:nvPr>
        </p:nvSpPr>
        <p:spPr>
          <a:xfrm>
            <a:off x="914399" y="1705971"/>
            <a:ext cx="7274257" cy="4339987"/>
          </a:xfrm>
        </p:spPr>
        <p:txBody>
          <a:bodyPr>
            <a:normAutofit/>
          </a:bodyPr>
          <a:lstStyle/>
          <a:p>
            <a:pPr marL="0" indent="0" algn="ctr">
              <a:buNone/>
            </a:pPr>
            <a:r>
              <a:rPr lang="en-GB" sz="2800" dirty="0"/>
              <a:t>The aim is that children will master the formal methods </a:t>
            </a:r>
            <a:r>
              <a:rPr lang="en-GB" sz="2800" dirty="0" smtClean="0"/>
              <a:t>during KS2. </a:t>
            </a:r>
          </a:p>
          <a:p>
            <a:pPr marL="0" indent="0" algn="ctr">
              <a:buNone/>
            </a:pPr>
            <a:r>
              <a:rPr lang="en-GB" sz="2800" dirty="0" smtClean="0">
                <a:solidFill>
                  <a:srgbClr val="FF0000"/>
                </a:solidFill>
              </a:rPr>
              <a:t>If </a:t>
            </a:r>
            <a:r>
              <a:rPr lang="en-GB" sz="2800" dirty="0">
                <a:solidFill>
                  <a:srgbClr val="FF0000"/>
                </a:solidFill>
              </a:rPr>
              <a:t>they do not grasp it but can use non-standard methods efficiently this does not always point to a major </a:t>
            </a:r>
            <a:r>
              <a:rPr lang="en-GB" sz="2800" dirty="0" smtClean="0">
                <a:solidFill>
                  <a:srgbClr val="FF0000"/>
                </a:solidFill>
              </a:rPr>
              <a:t>problem. </a:t>
            </a:r>
          </a:p>
          <a:p>
            <a:pPr marL="0" indent="0" algn="ctr">
              <a:buNone/>
            </a:pPr>
            <a:r>
              <a:rPr lang="en-GB" sz="2800" dirty="0" smtClean="0"/>
              <a:t>It is about having a toolbox of formal, informal and mental methods at the child’s disposal to use where appropriate, depending on the context. </a:t>
            </a:r>
          </a:p>
        </p:txBody>
      </p:sp>
    </p:spTree>
    <p:extLst>
      <p:ext uri="{BB962C8B-B14F-4D97-AF65-F5344CB8AC3E}">
        <p14:creationId xmlns:p14="http://schemas.microsoft.com/office/powerpoint/2010/main" val="3017653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2"/>
            <a:ext cx="6965245" cy="847445"/>
          </a:xfrm>
        </p:spPr>
        <p:txBody>
          <a:bodyPr/>
          <a:lstStyle/>
          <a:p>
            <a:r>
              <a:rPr lang="en-US" dirty="0" smtClean="0"/>
              <a:t>To conclude…</a:t>
            </a:r>
            <a:endParaRPr lang="en-US" dirty="0"/>
          </a:p>
        </p:txBody>
      </p:sp>
      <p:sp>
        <p:nvSpPr>
          <p:cNvPr id="3" name="Content Placeholder 2"/>
          <p:cNvSpPr>
            <a:spLocks noGrp="1"/>
          </p:cNvSpPr>
          <p:nvPr>
            <p:ph idx="1"/>
          </p:nvPr>
        </p:nvSpPr>
        <p:spPr>
          <a:xfrm>
            <a:off x="928048" y="1596786"/>
            <a:ext cx="7342495" cy="4544706"/>
          </a:xfrm>
        </p:spPr>
        <p:txBody>
          <a:bodyPr>
            <a:normAutofit/>
          </a:bodyPr>
          <a:lstStyle/>
          <a:p>
            <a:pPr marL="0" indent="0" algn="ctr">
              <a:buNone/>
            </a:pPr>
            <a:r>
              <a:rPr lang="en-GB" sz="2800" dirty="0"/>
              <a:t>It is essential that parents appreciate the approaches being used in </a:t>
            </a:r>
            <a:r>
              <a:rPr lang="en-GB" sz="2800" dirty="0" smtClean="0"/>
              <a:t>school </a:t>
            </a:r>
            <a:r>
              <a:rPr lang="en-GB" sz="2800" dirty="0"/>
              <a:t>and back these up at home. If children are doing one thing at home and another at school, the child can easily become confused. </a:t>
            </a:r>
            <a:endParaRPr lang="en-GB" sz="2800" dirty="0" smtClean="0"/>
          </a:p>
          <a:p>
            <a:pPr marL="0" indent="0" algn="ctr">
              <a:buNone/>
            </a:pPr>
            <a:r>
              <a:rPr lang="en-GB" sz="2800" dirty="0" smtClean="0"/>
              <a:t>When working on addition, subtraction, multiplication and division in class, teachers will let parents know via the weekly slip in the homework diary which methods are currently being covered in class. </a:t>
            </a:r>
            <a:endParaRPr lang="en-US" sz="2800" dirty="0"/>
          </a:p>
          <a:p>
            <a:endParaRPr lang="en-US" dirty="0"/>
          </a:p>
        </p:txBody>
      </p:sp>
    </p:spTree>
    <p:extLst>
      <p:ext uri="{BB962C8B-B14F-4D97-AF65-F5344CB8AC3E}">
        <p14:creationId xmlns:p14="http://schemas.microsoft.com/office/powerpoint/2010/main" val="222468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a number line to find the answer to one of these calculations:</a:t>
            </a:r>
          </a:p>
          <a:p>
            <a:pPr marL="0" indent="0">
              <a:buNone/>
            </a:pPr>
            <a:endParaRPr lang="en-GB" dirty="0" smtClean="0"/>
          </a:p>
          <a:p>
            <a:pPr marL="0" indent="0">
              <a:buNone/>
            </a:pPr>
            <a:r>
              <a:rPr lang="en-GB" dirty="0" smtClean="0"/>
              <a:t>24 ÷ 6</a:t>
            </a:r>
          </a:p>
          <a:p>
            <a:pPr marL="0" indent="0">
              <a:buNone/>
            </a:pPr>
            <a:endParaRPr lang="en-GB" dirty="0"/>
          </a:p>
          <a:p>
            <a:pPr marL="0" indent="0">
              <a:buNone/>
            </a:pPr>
            <a:r>
              <a:rPr lang="en-GB" dirty="0"/>
              <a:t>3</a:t>
            </a:r>
            <a:r>
              <a:rPr lang="en-GB" dirty="0" smtClean="0"/>
              <a:t>3 ÷ 5</a:t>
            </a:r>
          </a:p>
          <a:p>
            <a:pPr marL="0" indent="0">
              <a:buNone/>
            </a:pPr>
            <a:endParaRPr lang="en-GB" dirty="0"/>
          </a:p>
          <a:p>
            <a:pPr marL="0" indent="0">
              <a:buNone/>
            </a:pPr>
            <a:endParaRPr lang="en-GB" dirty="0"/>
          </a:p>
        </p:txBody>
      </p:sp>
      <p:pic>
        <p:nvPicPr>
          <p:cNvPr id="7" name="Picture 6"/>
          <p:cNvPicPr>
            <a:picLocks noChangeAspect="1"/>
          </p:cNvPicPr>
          <p:nvPr/>
        </p:nvPicPr>
        <p:blipFill>
          <a:blip r:embed="rId2"/>
          <a:stretch>
            <a:fillRect/>
          </a:stretch>
        </p:blipFill>
        <p:spPr>
          <a:xfrm>
            <a:off x="885573" y="4369992"/>
            <a:ext cx="7405713" cy="1594079"/>
          </a:xfrm>
          <a:prstGeom prst="rect">
            <a:avLst/>
          </a:prstGeom>
        </p:spPr>
      </p:pic>
    </p:spTree>
    <p:extLst>
      <p:ext uri="{BB962C8B-B14F-4D97-AF65-F5344CB8AC3E}">
        <p14:creationId xmlns:p14="http://schemas.microsoft.com/office/powerpoint/2010/main" val="22377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5"/>
            <a:ext cx="6965245" cy="902036"/>
          </a:xfrm>
        </p:spPr>
        <p:txBody>
          <a:bodyPr/>
          <a:lstStyle/>
          <a:p>
            <a:r>
              <a:rPr lang="en-US" dirty="0" smtClean="0"/>
              <a:t>Stage 3</a:t>
            </a:r>
            <a:endParaRPr lang="en-US" dirty="0"/>
          </a:p>
        </p:txBody>
      </p:sp>
      <p:sp>
        <p:nvSpPr>
          <p:cNvPr id="3" name="Content Placeholder 2"/>
          <p:cNvSpPr>
            <a:spLocks noGrp="1"/>
          </p:cNvSpPr>
          <p:nvPr>
            <p:ph idx="1"/>
          </p:nvPr>
        </p:nvSpPr>
        <p:spPr>
          <a:xfrm>
            <a:off x="961572" y="1828800"/>
            <a:ext cx="7329714" cy="3894269"/>
          </a:xfrm>
        </p:spPr>
        <p:txBody>
          <a:bodyPr>
            <a:normAutofit/>
          </a:bodyPr>
          <a:lstStyle/>
          <a:p>
            <a:pPr marL="0" indent="0" algn="ctr">
              <a:buNone/>
            </a:pPr>
            <a:r>
              <a:rPr lang="en-US" sz="2800" dirty="0" smtClean="0"/>
              <a:t>Children will continue to consolidate the use of a number line. This normally appears as a horizontal number line, but can be used as a vertical one. </a:t>
            </a:r>
            <a:endParaRPr lang="en-US" sz="2800" dirty="0"/>
          </a:p>
        </p:txBody>
      </p:sp>
    </p:spTree>
    <p:extLst>
      <p:ext uri="{BB962C8B-B14F-4D97-AF65-F5344CB8AC3E}">
        <p14:creationId xmlns:p14="http://schemas.microsoft.com/office/powerpoint/2010/main" val="378451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10"/>
            <a:ext cx="6965245" cy="779206"/>
          </a:xfrm>
        </p:spPr>
        <p:txBody>
          <a:bodyPr/>
          <a:lstStyle/>
          <a:p>
            <a:r>
              <a:rPr lang="en-US" dirty="0" smtClean="0"/>
              <a:t>Stage 3</a:t>
            </a:r>
            <a:endParaRPr lang="en-US" dirty="0"/>
          </a:p>
        </p:txBody>
      </p:sp>
      <p:sp>
        <p:nvSpPr>
          <p:cNvPr id="5" name="TextBox 4"/>
          <p:cNvSpPr txBox="1"/>
          <p:nvPr/>
        </p:nvSpPr>
        <p:spPr>
          <a:xfrm>
            <a:off x="3821372" y="3100954"/>
            <a:ext cx="2389442" cy="830997"/>
          </a:xfrm>
          <a:prstGeom prst="rect">
            <a:avLst/>
          </a:prstGeom>
          <a:noFill/>
        </p:spPr>
        <p:txBody>
          <a:bodyPr wrap="square" rtlCol="0">
            <a:spAutoFit/>
          </a:bodyPr>
          <a:lstStyle/>
          <a:p>
            <a:pPr algn="ctr"/>
            <a:r>
              <a:rPr lang="en-GB" sz="2400" dirty="0" smtClean="0"/>
              <a:t>12 jumps of 4 so</a:t>
            </a:r>
          </a:p>
          <a:p>
            <a:pPr algn="ctr"/>
            <a:r>
              <a:rPr lang="en-GB" sz="2400" dirty="0" smtClean="0"/>
              <a:t>48 ÷ 4 = 12</a:t>
            </a:r>
            <a:endParaRPr lang="en-GB" sz="2400" dirty="0"/>
          </a:p>
        </p:txBody>
      </p:sp>
      <p:pic>
        <p:nvPicPr>
          <p:cNvPr id="8" name="Picture 7"/>
          <p:cNvPicPr>
            <a:picLocks noChangeAspect="1"/>
          </p:cNvPicPr>
          <p:nvPr/>
        </p:nvPicPr>
        <p:blipFill>
          <a:blip r:embed="rId2"/>
          <a:stretch>
            <a:fillRect/>
          </a:stretch>
        </p:blipFill>
        <p:spPr>
          <a:xfrm>
            <a:off x="1348428" y="937570"/>
            <a:ext cx="1176408" cy="5005736"/>
          </a:xfrm>
          <a:prstGeom prst="rect">
            <a:avLst/>
          </a:prstGeom>
        </p:spPr>
      </p:pic>
    </p:spTree>
    <p:extLst>
      <p:ext uri="{BB962C8B-B14F-4D97-AF65-F5344CB8AC3E}">
        <p14:creationId xmlns:p14="http://schemas.microsoft.com/office/powerpoint/2010/main" val="53122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0163"/>
            <a:ext cx="6965245" cy="983922"/>
          </a:xfrm>
        </p:spPr>
        <p:txBody>
          <a:bodyPr/>
          <a:lstStyle/>
          <a:p>
            <a:r>
              <a:rPr lang="en-US" dirty="0" smtClean="0"/>
              <a:t>Stage 3</a:t>
            </a:r>
            <a:endParaRPr lang="en-US" dirty="0"/>
          </a:p>
        </p:txBody>
      </p:sp>
      <p:pic>
        <p:nvPicPr>
          <p:cNvPr id="3" name="Picture 2"/>
          <p:cNvPicPr>
            <a:picLocks noChangeAspect="1"/>
          </p:cNvPicPr>
          <p:nvPr/>
        </p:nvPicPr>
        <p:blipFill>
          <a:blip r:embed="rId2"/>
          <a:stretch>
            <a:fillRect/>
          </a:stretch>
        </p:blipFill>
        <p:spPr>
          <a:xfrm>
            <a:off x="1450004" y="872823"/>
            <a:ext cx="1115775" cy="5112947"/>
          </a:xfrm>
          <a:prstGeom prst="rect">
            <a:avLst/>
          </a:prstGeom>
        </p:spPr>
      </p:pic>
      <p:sp>
        <p:nvSpPr>
          <p:cNvPr id="6" name="TextBox 5"/>
          <p:cNvSpPr txBox="1"/>
          <p:nvPr/>
        </p:nvSpPr>
        <p:spPr>
          <a:xfrm>
            <a:off x="4012440" y="2829131"/>
            <a:ext cx="2389442" cy="1200329"/>
          </a:xfrm>
          <a:prstGeom prst="rect">
            <a:avLst/>
          </a:prstGeom>
          <a:noFill/>
        </p:spPr>
        <p:txBody>
          <a:bodyPr wrap="square" rtlCol="0">
            <a:spAutoFit/>
          </a:bodyPr>
          <a:lstStyle/>
          <a:p>
            <a:pPr algn="ctr"/>
            <a:r>
              <a:rPr lang="en-GB" sz="2400" dirty="0" smtClean="0"/>
              <a:t>12 jumps of 4 with 2 left over</a:t>
            </a:r>
          </a:p>
          <a:p>
            <a:pPr algn="ctr"/>
            <a:r>
              <a:rPr lang="en-GB" sz="2400" dirty="0" smtClean="0"/>
              <a:t>50 ÷ 4 = 12 r 2</a:t>
            </a:r>
            <a:endParaRPr lang="en-GB" sz="2400" dirty="0"/>
          </a:p>
        </p:txBody>
      </p:sp>
    </p:spTree>
    <p:extLst>
      <p:ext uri="{BB962C8B-B14F-4D97-AF65-F5344CB8AC3E}">
        <p14:creationId xmlns:p14="http://schemas.microsoft.com/office/powerpoint/2010/main" val="762830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22683"/>
            <a:ext cx="6965245" cy="847445"/>
          </a:xfrm>
        </p:spPr>
        <p:txBody>
          <a:bodyPr/>
          <a:lstStyle/>
          <a:p>
            <a:r>
              <a:rPr lang="en-US" dirty="0" smtClean="0"/>
              <a:t>Stage 3</a:t>
            </a:r>
            <a:endParaRPr lang="en-US" dirty="0"/>
          </a:p>
        </p:txBody>
      </p:sp>
      <p:sp>
        <p:nvSpPr>
          <p:cNvPr id="3" name="Content Placeholder 2"/>
          <p:cNvSpPr>
            <a:spLocks noGrp="1"/>
          </p:cNvSpPr>
          <p:nvPr>
            <p:ph idx="1"/>
          </p:nvPr>
        </p:nvSpPr>
        <p:spPr>
          <a:xfrm>
            <a:off x="3841412" y="1850870"/>
            <a:ext cx="4347245" cy="3797908"/>
          </a:xfrm>
        </p:spPr>
        <p:txBody>
          <a:bodyPr>
            <a:normAutofit/>
          </a:bodyPr>
          <a:lstStyle/>
          <a:p>
            <a:pPr marL="0" indent="0" algn="ctr">
              <a:buNone/>
            </a:pPr>
            <a:r>
              <a:rPr lang="en-US" sz="2800" dirty="0" smtClean="0"/>
              <a:t>Some children will move towards ‘chunking’. </a:t>
            </a:r>
          </a:p>
          <a:p>
            <a:pPr marL="0" indent="0" algn="ctr">
              <a:buNone/>
            </a:pPr>
            <a:r>
              <a:rPr lang="en-US" sz="2800" dirty="0" smtClean="0"/>
              <a:t>For 48 ÷ 4, this would involve jumping back 10 x 4 in one jump, then two further jumps of 4 (12 jumps of four in total, giving an answer of 12). </a:t>
            </a:r>
            <a:endParaRPr lang="en-US" sz="2800" dirty="0"/>
          </a:p>
        </p:txBody>
      </p:sp>
      <p:pic>
        <p:nvPicPr>
          <p:cNvPr id="5" name="Picture 4"/>
          <p:cNvPicPr>
            <a:picLocks noChangeAspect="1"/>
          </p:cNvPicPr>
          <p:nvPr/>
        </p:nvPicPr>
        <p:blipFill>
          <a:blip r:embed="rId2"/>
          <a:stretch>
            <a:fillRect/>
          </a:stretch>
        </p:blipFill>
        <p:spPr>
          <a:xfrm>
            <a:off x="1152662" y="1105470"/>
            <a:ext cx="1986411" cy="4983868"/>
          </a:xfrm>
          <a:prstGeom prst="rect">
            <a:avLst/>
          </a:prstGeom>
        </p:spPr>
      </p:pic>
    </p:spTree>
    <p:extLst>
      <p:ext uri="{BB962C8B-B14F-4D97-AF65-F5344CB8AC3E}">
        <p14:creationId xmlns:p14="http://schemas.microsoft.com/office/powerpoint/2010/main" val="1691731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2216</TotalTime>
  <Words>2917</Words>
  <Application>Microsoft Office PowerPoint</Application>
  <PresentationFormat>On-screen Show (4:3)</PresentationFormat>
  <Paragraphs>361</Paragraphs>
  <Slides>47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ゴシック</vt:lpstr>
      <vt:lpstr>Brush Script MT</vt:lpstr>
      <vt:lpstr>Calibri</vt:lpstr>
      <vt:lpstr>Constantia</vt:lpstr>
      <vt:lpstr>Franklin Gothic Book</vt:lpstr>
      <vt:lpstr>Rage Italic</vt:lpstr>
      <vt:lpstr>Symbol</vt:lpstr>
      <vt:lpstr>Tahoma</vt:lpstr>
      <vt:lpstr>Pushpin</vt:lpstr>
      <vt:lpstr>Calculation Policy –  Years 5 and 6</vt:lpstr>
      <vt:lpstr>Division</vt:lpstr>
      <vt:lpstr>Stage 2</vt:lpstr>
      <vt:lpstr>Stage 3</vt:lpstr>
      <vt:lpstr>Over to you:</vt:lpstr>
      <vt:lpstr>Stage 3</vt:lpstr>
      <vt:lpstr>Stage 3</vt:lpstr>
      <vt:lpstr>Stage 3</vt:lpstr>
      <vt:lpstr>Stage 3</vt:lpstr>
      <vt:lpstr>Stage 3</vt:lpstr>
      <vt:lpstr>Over to you:</vt:lpstr>
      <vt:lpstr>Stage 4</vt:lpstr>
      <vt:lpstr>Stage 4</vt:lpstr>
      <vt:lpstr>Over to you:</vt:lpstr>
      <vt:lpstr>Stage 5</vt:lpstr>
      <vt:lpstr>PowerPoint Presentation</vt:lpstr>
      <vt:lpstr>PowerPoint Presentation</vt:lpstr>
      <vt:lpstr>PowerPoint Presentation</vt:lpstr>
      <vt:lpstr>PowerPoint Presentation</vt:lpstr>
      <vt:lpstr>Stage 5</vt:lpstr>
      <vt:lpstr>Stage 5</vt:lpstr>
      <vt:lpstr>Stage 5</vt:lpstr>
      <vt:lpstr>Over to you:</vt:lpstr>
      <vt:lpstr>Common Errors</vt:lpstr>
      <vt:lpstr>PowerPoint Presentation</vt:lpstr>
      <vt:lpstr>PowerPoint Presentation</vt:lpstr>
      <vt:lpstr>Stage 5</vt:lpstr>
      <vt:lpstr>PowerPoint Presentation</vt:lpstr>
      <vt:lpstr>Stage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conclude…</vt:lpstr>
      <vt:lpstr>To conclude…</vt:lpstr>
    </vt:vector>
  </TitlesOfParts>
  <Company>Baker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Policy –  Lower School</dc:title>
  <dc:creator>Matthew Baker</dc:creator>
  <cp:lastModifiedBy>Rob Pritchard</cp:lastModifiedBy>
  <cp:revision>195</cp:revision>
  <cp:lastPrinted>2013-03-10T11:41:06Z</cp:lastPrinted>
  <dcterms:created xsi:type="dcterms:W3CDTF">2013-02-17T18:05:33Z</dcterms:created>
  <dcterms:modified xsi:type="dcterms:W3CDTF">2021-11-18T19:13:26Z</dcterms:modified>
</cp:coreProperties>
</file>