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515" r:id="rId2"/>
    <p:sldId id="516" r:id="rId3"/>
    <p:sldId id="517" r:id="rId4"/>
    <p:sldId id="518" r:id="rId5"/>
    <p:sldId id="399" r:id="rId6"/>
    <p:sldId id="519" r:id="rId7"/>
    <p:sldId id="520" r:id="rId8"/>
    <p:sldId id="582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B68CF-AC55-954B-87B3-FC03D9FC2B6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8B947-C73C-E44C-B94B-E86C3504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4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7C17D-D514-124A-829E-006E1C9F69D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3D0A8-17C0-794F-B91D-6FE6A1FE5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0A8-17C0-794F-B91D-6FE6A1FE58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9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0A8-17C0-794F-B91D-6FE6A1FE58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3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start the meeting with this question</a:t>
            </a:r>
            <a:r>
              <a:rPr lang="en-US" baseline="0" dirty="0" smtClean="0"/>
              <a:t> on the board – show the method that you would use to work out the answer?</a:t>
            </a:r>
          </a:p>
          <a:p>
            <a:r>
              <a:rPr lang="en-US" baseline="0" dirty="0" smtClean="0"/>
              <a:t>Hundred squares on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0A8-17C0-794F-B91D-6FE6A1FE58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22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0A8-17C0-794F-B91D-6FE6A1FE58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4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0A8-17C0-794F-B91D-6FE6A1FE58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54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0A8-17C0-794F-B91D-6FE6A1FE58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8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Calculation Policy – </a:t>
            </a:r>
            <a:br>
              <a:rPr lang="en-US" dirty="0" smtClean="0"/>
            </a:br>
            <a:r>
              <a:rPr lang="en-US" dirty="0" smtClean="0"/>
              <a:t>Years 5 and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Wednesday 24</a:t>
            </a:r>
            <a:r>
              <a:rPr lang="en-US" baseline="30000" dirty="0" smtClean="0"/>
              <a:t>th</a:t>
            </a:r>
            <a:r>
              <a:rPr lang="en-US" dirty="0" smtClean="0"/>
              <a:t> November 2021</a:t>
            </a:r>
            <a:endParaRPr lang="en-US" dirty="0"/>
          </a:p>
        </p:txBody>
      </p:sp>
      <p:pic>
        <p:nvPicPr>
          <p:cNvPr id="4" name="Picture 3" descr="colour badge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314261"/>
            <a:ext cx="1421038" cy="1506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08398"/>
            <a:ext cx="6965245" cy="825537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96" y="1580285"/>
            <a:ext cx="7161872" cy="44869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Children would continue to consolidate the use of number lines at this stage, moving towards jumping to the next ten:</a:t>
            </a:r>
          </a:p>
          <a:p>
            <a:pPr marL="0" indent="0">
              <a:buNone/>
            </a:pPr>
            <a:r>
              <a:rPr lang="en-US" dirty="0" smtClean="0"/>
              <a:t>66 + 28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66 + 28 = 94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11149" y="58394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795" y="3351907"/>
            <a:ext cx="67437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67712"/>
            <a:ext cx="6965245" cy="806502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7" y="1474214"/>
            <a:ext cx="7178721" cy="44625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Children will continue to use horizontal methods (number line), but coming up against questions of a more difficult nature.</a:t>
            </a:r>
          </a:p>
          <a:p>
            <a:pPr marL="0" indent="0">
              <a:buNone/>
            </a:pPr>
            <a:r>
              <a:rPr lang="en-US" dirty="0" smtClean="0"/>
              <a:t>125 + 87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Here, the children could do eight jumps of ten. However, many children should now be confident enough to add this all in one go. </a:t>
            </a: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59" y="4410998"/>
            <a:ext cx="75723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08400"/>
            <a:ext cx="6965245" cy="929331"/>
          </a:xfrm>
        </p:spPr>
        <p:txBody>
          <a:bodyPr/>
          <a:lstStyle/>
          <a:p>
            <a:r>
              <a:rPr lang="en-GB" dirty="0" smtClean="0"/>
              <a:t>Over to you: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774209"/>
            <a:ext cx="7079985" cy="39488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Try using a number line to solve one of these calculations: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64 + 32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146 + 38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973" y="3222552"/>
            <a:ext cx="5042522" cy="138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1104"/>
            <a:ext cx="6965245" cy="847445"/>
          </a:xfrm>
        </p:spPr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52" y="1528549"/>
            <a:ext cx="7315200" cy="4462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Once children are confident with horizontal methods, we would move into vertical methods.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Expanded Partitioning Method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This is set out vertically, in a similar fashion to the traditional form of addition.</a:t>
            </a:r>
          </a:p>
          <a:p>
            <a:pPr marL="0" indent="0" algn="ctr">
              <a:buNone/>
            </a:pPr>
            <a:r>
              <a:rPr lang="en-US" sz="3200" dirty="0" smtClean="0"/>
              <a:t>   215</a:t>
            </a:r>
          </a:p>
          <a:p>
            <a:pPr marL="0" indent="0" algn="ctr">
              <a:buNone/>
            </a:pPr>
            <a:r>
              <a:rPr lang="en-US" sz="3200" dirty="0" smtClean="0"/>
              <a:t>+ </a:t>
            </a:r>
            <a:r>
              <a:rPr lang="en-US" sz="3200" u="sng" dirty="0" smtClean="0"/>
              <a:t>133 </a:t>
            </a:r>
            <a:r>
              <a:rPr lang="en-US" sz="3200" dirty="0" smtClean="0"/>
              <a:t>    </a:t>
            </a:r>
            <a:endParaRPr lang="en-US" sz="3200" u="sng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40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681106"/>
            <a:ext cx="6965245" cy="888388"/>
          </a:xfrm>
        </p:spPr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620" y="1828800"/>
            <a:ext cx="6965244" cy="40533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215</a:t>
            </a:r>
          </a:p>
          <a:p>
            <a:pPr marL="0" indent="0" algn="ctr">
              <a:buNone/>
            </a:pPr>
            <a:r>
              <a:rPr lang="en-US" sz="3200" dirty="0" smtClean="0"/>
              <a:t>    </a:t>
            </a:r>
            <a:r>
              <a:rPr lang="en-US" sz="3200" u="sng" dirty="0" smtClean="0"/>
              <a:t>133</a:t>
            </a:r>
            <a:r>
              <a:rPr lang="en-US" sz="3200" dirty="0" smtClean="0"/>
              <a:t>  +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              8 (5 + 3)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Start by adding together the least significant digits (the ones).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653806"/>
            <a:ext cx="6965245" cy="820149"/>
          </a:xfrm>
        </p:spPr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620" y="1787855"/>
            <a:ext cx="7137332" cy="40397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215</a:t>
            </a:r>
          </a:p>
          <a:p>
            <a:pPr marL="0" indent="0" algn="ctr">
              <a:buNone/>
            </a:pPr>
            <a:r>
              <a:rPr lang="en-US" sz="3200" dirty="0" smtClean="0"/>
              <a:t>    </a:t>
            </a:r>
            <a:r>
              <a:rPr lang="en-US" sz="3200" u="sng" dirty="0" smtClean="0"/>
              <a:t>133</a:t>
            </a:r>
            <a:r>
              <a:rPr lang="en-US" sz="3200" dirty="0" smtClean="0"/>
              <a:t>  +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              8 (5 + 3)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               </a:t>
            </a:r>
            <a:r>
              <a:rPr lang="en-US" sz="3200" dirty="0" smtClean="0">
                <a:solidFill>
                  <a:srgbClr val="008000"/>
                </a:solidFill>
              </a:rPr>
              <a:t> 40 (10 + 30)</a:t>
            </a:r>
          </a:p>
          <a:p>
            <a:pPr marL="0" indent="0" algn="ctr">
              <a:buNone/>
            </a:pPr>
            <a:endParaRPr lang="en-US" sz="3200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Then, add together the tens (10 + 30). Ensure these are referred to as tens, and not ‘1’ + ‘3’. 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434" y="626512"/>
            <a:ext cx="6965245" cy="779206"/>
          </a:xfrm>
        </p:spPr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2" y="1596786"/>
            <a:ext cx="7438030" cy="47084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215</a:t>
            </a:r>
          </a:p>
          <a:p>
            <a:pPr marL="0" indent="0" algn="ctr">
              <a:buNone/>
            </a:pPr>
            <a:r>
              <a:rPr lang="en-US" sz="3200" dirty="0"/>
              <a:t>    </a:t>
            </a:r>
            <a:r>
              <a:rPr lang="en-US" sz="3200" u="sng" dirty="0"/>
              <a:t>133</a:t>
            </a:r>
            <a:r>
              <a:rPr lang="en-US" sz="3200" dirty="0"/>
              <a:t>  +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                 8 (5 + 3)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                  </a:t>
            </a:r>
            <a:r>
              <a:rPr lang="en-US" sz="3200" dirty="0">
                <a:solidFill>
                  <a:srgbClr val="008000"/>
                </a:solidFill>
              </a:rPr>
              <a:t> 40 (10 + 30)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                   </a:t>
            </a:r>
            <a:r>
              <a:rPr lang="en-US" sz="3200" u="sng" dirty="0" smtClean="0">
                <a:solidFill>
                  <a:srgbClr val="0000FF"/>
                </a:solidFill>
              </a:rPr>
              <a:t>  300 </a:t>
            </a:r>
            <a:r>
              <a:rPr lang="en-US" sz="3200" dirty="0" smtClean="0">
                <a:solidFill>
                  <a:srgbClr val="0000FF"/>
                </a:solidFill>
              </a:rPr>
              <a:t>(200 + 100)</a:t>
            </a:r>
          </a:p>
          <a:p>
            <a:pPr marL="0" indent="0" algn="ctr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After this, add together the hundreds (200 + 100), again ensuring they are referred to as ‘hundreds’.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85570"/>
            <a:ext cx="6965245" cy="765558"/>
          </a:xfrm>
        </p:spPr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704" y="1460311"/>
            <a:ext cx="7385378" cy="45992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/>
              <a:t>215</a:t>
            </a:r>
          </a:p>
          <a:p>
            <a:pPr marL="0" indent="0" algn="ctr">
              <a:buNone/>
            </a:pPr>
            <a:r>
              <a:rPr lang="en-US" sz="3000" dirty="0"/>
              <a:t>    </a:t>
            </a:r>
            <a:r>
              <a:rPr lang="en-US" sz="3000" u="sng" dirty="0"/>
              <a:t>133</a:t>
            </a:r>
            <a:r>
              <a:rPr lang="en-US" sz="3000" dirty="0"/>
              <a:t>  +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FF0000"/>
                </a:solidFill>
              </a:rPr>
              <a:t>                 8 (5 + 3)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FF0000"/>
                </a:solidFill>
              </a:rPr>
              <a:t>                  </a:t>
            </a:r>
            <a:r>
              <a:rPr lang="en-US" sz="3000" dirty="0">
                <a:solidFill>
                  <a:srgbClr val="008000"/>
                </a:solidFill>
              </a:rPr>
              <a:t> 40 (10 + 30)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0000FF"/>
                </a:solidFill>
              </a:rPr>
              <a:t>                     </a:t>
            </a:r>
            <a:r>
              <a:rPr lang="en-US" sz="3000" u="sng" dirty="0" smtClean="0">
                <a:solidFill>
                  <a:srgbClr val="0000FF"/>
                </a:solidFill>
              </a:rPr>
              <a:t>300 </a:t>
            </a:r>
            <a:r>
              <a:rPr lang="en-US" sz="3000" dirty="0" smtClean="0">
                <a:solidFill>
                  <a:srgbClr val="0000FF"/>
                </a:solidFill>
              </a:rPr>
              <a:t>(200 + 100)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348</a:t>
            </a:r>
            <a:endParaRPr lang="en-US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6600"/>
                </a:solidFill>
              </a:rPr>
              <a:t>Then, add together each column. </a:t>
            </a:r>
          </a:p>
          <a:p>
            <a:pPr marL="0" indent="0">
              <a:buNone/>
            </a:pPr>
            <a:r>
              <a:rPr lang="en-US" sz="3000" dirty="0" smtClean="0"/>
              <a:t>8 + 0 + 0 = 8,  40 + 0 = 40, 300 + 0 = 300</a:t>
            </a:r>
          </a:p>
        </p:txBody>
      </p:sp>
    </p:spTree>
    <p:extLst>
      <p:ext uri="{BB962C8B-B14F-4D97-AF65-F5344CB8AC3E}">
        <p14:creationId xmlns:p14="http://schemas.microsoft.com/office/powerpoint/2010/main" val="265182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70275"/>
          </a:xfrm>
        </p:spPr>
        <p:txBody>
          <a:bodyPr/>
          <a:lstStyle/>
          <a:p>
            <a:r>
              <a:rPr lang="en-GB" dirty="0" smtClean="0"/>
              <a:t>Over to you: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2020067"/>
            <a:ext cx="6564422" cy="370300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Try using expanded partitioning to solve one of these calculations: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432 + 156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</a:t>
            </a:r>
            <a:r>
              <a:rPr lang="en-GB" dirty="0" smtClean="0"/>
              <a:t>81 + 517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217" y="2826507"/>
            <a:ext cx="2847051" cy="3007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01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22048"/>
            <a:ext cx="6965245" cy="861093"/>
          </a:xfrm>
        </p:spPr>
        <p:txBody>
          <a:bodyPr/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3" y="1665029"/>
            <a:ext cx="7274257" cy="4353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Once children are confident in using these methods, they can then begin to use the </a:t>
            </a:r>
            <a:r>
              <a:rPr lang="en-US" sz="2600" b="1" dirty="0" smtClean="0"/>
              <a:t>traditional vertical method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r>
              <a:rPr lang="en-US" sz="2600" dirty="0" smtClean="0"/>
              <a:t>It is important that they do not use this method until they are fully confident in their application of place value, and are secure in the methods talked through so far. </a:t>
            </a:r>
          </a:p>
          <a:p>
            <a:pPr marL="0" indent="0">
              <a:buNone/>
            </a:pPr>
            <a:r>
              <a:rPr lang="en-US" sz="2600" dirty="0" smtClean="0"/>
              <a:t>It is expected that children will begin to use this method towards the end of Year 3, but for some children, they will reach this stage at a later point.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701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1696" y="790286"/>
            <a:ext cx="7315200" cy="2007505"/>
          </a:xfrm>
        </p:spPr>
        <p:txBody>
          <a:bodyPr>
            <a:noAutofit/>
          </a:bodyPr>
          <a:lstStyle/>
          <a:p>
            <a:r>
              <a:rPr lang="en-GB" sz="3600" dirty="0" smtClean="0"/>
              <a:t>Which number is the odd one out? Why?</a:t>
            </a:r>
            <a:br>
              <a:rPr lang="en-GB" sz="3600" dirty="0" smtClean="0"/>
            </a:br>
            <a:r>
              <a:rPr lang="en-GB" sz="3200" dirty="0" smtClean="0"/>
              <a:t>(There could be more than one answer)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99" y="2825086"/>
            <a:ext cx="3503962" cy="32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1105"/>
            <a:ext cx="6965245" cy="792854"/>
          </a:xfrm>
        </p:spPr>
        <p:txBody>
          <a:bodyPr>
            <a:normAutofit/>
          </a:bodyPr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688688"/>
            <a:ext cx="7109095" cy="4353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              </a:t>
            </a:r>
            <a:r>
              <a:rPr lang="en-US" sz="3600" dirty="0" smtClean="0"/>
              <a:t>215</a:t>
            </a:r>
          </a:p>
          <a:p>
            <a:pPr marL="0" indent="0">
              <a:buNone/>
            </a:pPr>
            <a:r>
              <a:rPr lang="en-US" sz="3600" dirty="0" smtClean="0"/>
              <a:t>         + </a:t>
            </a:r>
            <a:r>
              <a:rPr lang="en-US" sz="3600" u="sng" dirty="0" smtClean="0"/>
              <a:t>133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           </a:t>
            </a:r>
            <a:r>
              <a:rPr lang="en-US" sz="3600" u="sng" dirty="0" smtClean="0">
                <a:solidFill>
                  <a:srgbClr val="0000FF"/>
                </a:solidFill>
              </a:rPr>
              <a:t>3</a:t>
            </a:r>
            <a:r>
              <a:rPr lang="en-US" sz="3600" u="sng" dirty="0" smtClean="0">
                <a:solidFill>
                  <a:srgbClr val="008000"/>
                </a:solidFill>
              </a:rPr>
              <a:t>4</a:t>
            </a:r>
            <a:r>
              <a:rPr lang="en-US" sz="3600" u="sng" dirty="0" smtClean="0">
                <a:solidFill>
                  <a:srgbClr val="FF0000"/>
                </a:solidFill>
              </a:rPr>
              <a:t>8</a:t>
            </a:r>
          </a:p>
          <a:p>
            <a:pPr marL="0" indent="0" algn="ctr">
              <a:buNone/>
            </a:pPr>
            <a:endParaRPr lang="en-US" sz="32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5 (ones) + 3 (ones) = 8 ones</a:t>
            </a: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008000"/>
                </a:solidFill>
              </a:rPr>
              <a:t>1 (ten) + 3 (tens) = 4 tens</a:t>
            </a: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0000FF"/>
                </a:solidFill>
              </a:rPr>
              <a:t>2 (hundreds) + 1 (hundred)= 3 (hundreds)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5808" y="1907055"/>
            <a:ext cx="290736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method is quite straightforward. However, it becomes more difficult when children are asked to carry digits. </a:t>
            </a:r>
          </a:p>
        </p:txBody>
      </p:sp>
    </p:spTree>
    <p:extLst>
      <p:ext uri="{BB962C8B-B14F-4D97-AF65-F5344CB8AC3E}">
        <p14:creationId xmlns:p14="http://schemas.microsoft.com/office/powerpoint/2010/main" val="40925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26506"/>
            <a:ext cx="6965245" cy="820149"/>
          </a:xfrm>
        </p:spPr>
        <p:txBody>
          <a:bodyPr>
            <a:normAutofit/>
          </a:bodyPr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048" y="1501250"/>
            <a:ext cx="7451677" cy="45447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Start with the least significant digits (ones) 6 + 3 = 9.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Add the tens (2 + 9 = 11). Because the answer is a two digit number, it has to be carried under the hundreds.</a:t>
            </a:r>
            <a:r>
              <a:rPr lang="en-US" u="sng" dirty="0" smtClean="0">
                <a:solidFill>
                  <a:srgbClr val="008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Add the hundreds (2 + 1 = 3, + the ‘</a:t>
            </a:r>
            <a:r>
              <a:rPr lang="en-US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’ being carried = 4)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025" y="1446655"/>
            <a:ext cx="1570601" cy="26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708401"/>
            <a:ext cx="6965245" cy="765558"/>
          </a:xfrm>
        </p:spPr>
        <p:txBody>
          <a:bodyPr>
            <a:normAutofit/>
          </a:bodyPr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620" y="1678675"/>
            <a:ext cx="6965244" cy="421715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This method can be extended to larger numbers…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GB" sz="2800" dirty="0" smtClean="0"/>
              <a:t>     </a:t>
            </a:r>
            <a:r>
              <a:rPr lang="en-GB" sz="3600" dirty="0" smtClean="0"/>
              <a:t>2763</a:t>
            </a:r>
          </a:p>
          <a:p>
            <a:pPr marL="0" indent="0" algn="ctr">
              <a:buNone/>
            </a:pPr>
            <a:r>
              <a:rPr lang="en-GB" sz="3600" dirty="0" smtClean="0"/>
              <a:t> </a:t>
            </a:r>
            <a:r>
              <a:rPr lang="en-GB" sz="3600" dirty="0"/>
              <a:t>+ </a:t>
            </a:r>
            <a:r>
              <a:rPr lang="en-GB" sz="3600" u="sng" dirty="0"/>
              <a:t>1438</a:t>
            </a: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  </a:t>
            </a:r>
            <a:r>
              <a:rPr lang="en-GB" sz="3600" dirty="0" smtClean="0"/>
              <a:t>  </a:t>
            </a:r>
            <a:r>
              <a:rPr lang="en-GB" sz="3600" u="sng" dirty="0" smtClean="0"/>
              <a:t>4201</a:t>
            </a:r>
            <a:endParaRPr lang="en-GB" sz="3600" u="sng" dirty="0"/>
          </a:p>
          <a:p>
            <a:pPr marL="0" indent="0" algn="ctr">
              <a:buNone/>
            </a:pPr>
            <a:r>
              <a:rPr lang="en-GB" sz="3600" baseline="30000" dirty="0" smtClean="0"/>
              <a:t>   1 1 1               </a:t>
            </a:r>
            <a:endParaRPr lang="en-GB" sz="3600" baseline="30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708401"/>
            <a:ext cx="6965245" cy="779206"/>
          </a:xfrm>
        </p:spPr>
        <p:txBody>
          <a:bodyPr>
            <a:normAutofit/>
          </a:bodyPr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4" y="1883390"/>
            <a:ext cx="7246960" cy="40533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… and decimal numbers.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GB" sz="3600" dirty="0" smtClean="0"/>
              <a:t>   </a:t>
            </a:r>
            <a:r>
              <a:rPr lang="en-US" sz="3600" dirty="0" smtClean="0"/>
              <a:t>124.90</a:t>
            </a:r>
            <a:endParaRPr lang="en-GB" sz="3600" dirty="0"/>
          </a:p>
          <a:p>
            <a:pPr marL="0" indent="0" algn="ctr">
              <a:buNone/>
            </a:pPr>
            <a:r>
              <a:rPr lang="en-US" sz="3600" dirty="0" smtClean="0"/>
              <a:t>+ </a:t>
            </a:r>
            <a:r>
              <a:rPr lang="en-US" sz="3600" u="sng" dirty="0" smtClean="0"/>
              <a:t>117.25</a:t>
            </a:r>
            <a:endParaRPr lang="en-GB" sz="3600" u="sng" dirty="0"/>
          </a:p>
          <a:p>
            <a:pPr marL="0" indent="0" algn="ctr">
              <a:buNone/>
            </a:pPr>
            <a:r>
              <a:rPr lang="en-US" sz="3600" dirty="0" smtClean="0"/>
              <a:t>   </a:t>
            </a:r>
            <a:r>
              <a:rPr lang="en-US" sz="3600" u="sng" dirty="0" smtClean="0"/>
              <a:t>242.15</a:t>
            </a:r>
            <a:endParaRPr lang="en-GB" sz="3600" u="sng" dirty="0"/>
          </a:p>
          <a:p>
            <a:pPr marL="0" indent="0" algn="ctr">
              <a:buNone/>
            </a:pPr>
            <a:r>
              <a:rPr lang="en-US" sz="3600" baseline="30000" dirty="0" smtClean="0"/>
              <a:t>1 </a:t>
            </a:r>
            <a:r>
              <a:rPr lang="en-US" sz="36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26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4015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problems with vertical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55482"/>
            <a:ext cx="7287903" cy="4104123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Children must ensure that they line up the digits appropriately e.g. ones under ones, tens under tens. If they don’t, they will end up adding the incorrect amounts together.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This can be a problem if a child’s presentation is poor.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Children may not remember to add the ‘carried’ digit, or place the carried digit in the incorrect column.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94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1105"/>
            <a:ext cx="6965245" cy="1006760"/>
          </a:xfrm>
        </p:spPr>
        <p:txBody>
          <a:bodyPr/>
          <a:lstStyle/>
          <a:p>
            <a:r>
              <a:rPr lang="en-GB" dirty="0" smtClean="0"/>
              <a:t>Over to you: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2020067"/>
            <a:ext cx="6564422" cy="370300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Try using the vertical column method to solve one of these calculations: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3145 + 6532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4286 + </a:t>
            </a:r>
            <a:r>
              <a:rPr lang="en-GB" dirty="0"/>
              <a:t>3</a:t>
            </a:r>
            <a:r>
              <a:rPr lang="en-GB" dirty="0" smtClean="0"/>
              <a:t>439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126.3 + 382.8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37" y="3013241"/>
            <a:ext cx="1488798" cy="2514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84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49342"/>
            <a:ext cx="6965245" cy="7109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are methods different today?</a:t>
            </a:r>
            <a:endParaRPr lang="en-US" sz="3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68990" y="1556043"/>
            <a:ext cx="7286009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800" dirty="0" smtClean="0"/>
              <a:t>A </a:t>
            </a:r>
            <a:r>
              <a:rPr lang="en-GB" sz="2800" dirty="0"/>
              <a:t>desire to do something different to counter the </a:t>
            </a:r>
            <a:r>
              <a:rPr lang="en-GB" sz="2800" dirty="0" smtClean="0"/>
              <a:t>nation’s </a:t>
            </a:r>
            <a:r>
              <a:rPr lang="en-GB" sz="2800" dirty="0"/>
              <a:t>phobia around </a:t>
            </a:r>
            <a:r>
              <a:rPr lang="en-GB" sz="2800" dirty="0" smtClean="0"/>
              <a:t>mathematics.</a:t>
            </a:r>
            <a:endParaRPr lang="en-GB" sz="2800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800" dirty="0" smtClean="0"/>
              <a:t>Development </a:t>
            </a:r>
            <a:r>
              <a:rPr lang="en-GB" sz="2800" dirty="0"/>
              <a:t>of understanding of effective methods to teaching mathematics </a:t>
            </a:r>
            <a:r>
              <a:rPr lang="en-GB" sz="2800" dirty="0" smtClean="0"/>
              <a:t>since the mid-1990s.</a:t>
            </a:r>
            <a:endParaRPr lang="en-GB" sz="2800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800" dirty="0" smtClean="0"/>
              <a:t>Exploration </a:t>
            </a:r>
            <a:r>
              <a:rPr lang="en-GB" sz="2800" dirty="0"/>
              <a:t>of effective approaches from some of </a:t>
            </a:r>
            <a:r>
              <a:rPr lang="en-GB" sz="2800" dirty="0" smtClean="0"/>
              <a:t>the most </a:t>
            </a:r>
            <a:r>
              <a:rPr lang="en-GB" sz="2800" dirty="0"/>
              <a:t>successful education systems in the </a:t>
            </a:r>
            <a:r>
              <a:rPr lang="en-GB" sz="2800" dirty="0" smtClean="0"/>
              <a:t>world.</a:t>
            </a:r>
            <a:endParaRPr lang="en-GB" sz="2800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800" dirty="0" smtClean="0"/>
              <a:t>Extensive </a:t>
            </a:r>
            <a:r>
              <a:rPr lang="en-GB" sz="2800" dirty="0"/>
              <a:t>research and </a:t>
            </a:r>
            <a:r>
              <a:rPr lang="en-GB" sz="2800" dirty="0" smtClean="0"/>
              <a:t>trialling.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064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94753"/>
            <a:ext cx="6965245" cy="888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is no “right” way to work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96288" y="1733264"/>
            <a:ext cx="7063980" cy="421715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800" dirty="0" smtClean="0"/>
              <a:t>Methods </a:t>
            </a:r>
            <a:r>
              <a:rPr lang="en-GB" sz="2800" dirty="0"/>
              <a:t>selected will depend upon the situation and the numbers involved, including when to use calculators. Efficiency is as important as accuracy.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800" dirty="0"/>
              <a:t>Children make decisions about methods and draw on a range of strategies and approaches when applying </a:t>
            </a:r>
            <a:r>
              <a:rPr lang="en-GB" sz="2800" dirty="0" smtClean="0"/>
              <a:t>maths in </a:t>
            </a:r>
            <a:r>
              <a:rPr lang="en-GB" sz="2800" dirty="0"/>
              <a:t>context.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800" dirty="0"/>
              <a:t>Children in </a:t>
            </a:r>
            <a:r>
              <a:rPr lang="en-GB" sz="2800" dirty="0" smtClean="0"/>
              <a:t>the same </a:t>
            </a:r>
            <a:r>
              <a:rPr lang="en-GB" sz="2800" dirty="0"/>
              <a:t>class could be using different methods to others depending on their ability, confidence and stage of mathematical development.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275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875" y="2887678"/>
            <a:ext cx="1735222" cy="17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817582"/>
            <a:ext cx="6965245" cy="847445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620" y="1787857"/>
            <a:ext cx="7150980" cy="39352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Using </a:t>
            </a:r>
            <a:r>
              <a:rPr lang="en-US" dirty="0" smtClean="0"/>
              <a:t>practical apparatus, pen </a:t>
            </a:r>
            <a:r>
              <a:rPr lang="en-US" dirty="0"/>
              <a:t>and paper jottings (horizontally), working towards the number line.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000" y="3164361"/>
            <a:ext cx="3600000" cy="140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67454"/>
            <a:ext cx="6965245" cy="861093"/>
          </a:xfrm>
        </p:spPr>
        <p:txBody>
          <a:bodyPr>
            <a:normAutofit/>
          </a:bodyPr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40" y="1528547"/>
            <a:ext cx="7233312" cy="4462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42 </a:t>
            </a:r>
            <a:r>
              <a:rPr lang="en-GB" b="1" u="sng" dirty="0" smtClean="0"/>
              <a:t>+ 33</a:t>
            </a:r>
          </a:p>
          <a:p>
            <a:pPr marL="0" indent="0">
              <a:buNone/>
            </a:pPr>
            <a:r>
              <a:rPr lang="en-GB" dirty="0" smtClean="0"/>
              <a:t>40 </a:t>
            </a:r>
            <a:r>
              <a:rPr lang="en-GB" dirty="0"/>
              <a:t>+ 30 = 70 (collect the ‘tens’ together</a:t>
            </a:r>
            <a:r>
              <a:rPr lang="en-GB" dirty="0" smtClean="0"/>
              <a:t>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   +  3   =  5 (collect the </a:t>
            </a:r>
            <a:r>
              <a:rPr lang="en-GB" dirty="0" smtClean="0"/>
              <a:t>‘ones’ together – note the change in terminology from ‘units’ to ‘ones’).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70 + 5 = 75 (add the totals together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3076" name="Picture 4" descr="Image result for dienes 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15620" r="29484" b="16908"/>
          <a:stretch/>
        </p:blipFill>
        <p:spPr bwMode="auto">
          <a:xfrm rot="5400000">
            <a:off x="2838738" y="2780014"/>
            <a:ext cx="682388" cy="2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dienes 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15620" r="29484" b="16908"/>
          <a:stretch/>
        </p:blipFill>
        <p:spPr bwMode="auto">
          <a:xfrm rot="5400000">
            <a:off x="2838738" y="3151198"/>
            <a:ext cx="682388" cy="2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dienes 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15620" r="29484" b="16908"/>
          <a:stretch/>
        </p:blipFill>
        <p:spPr bwMode="auto">
          <a:xfrm rot="5400000">
            <a:off x="2838738" y="3528410"/>
            <a:ext cx="682388" cy="2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dienes 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15620" r="29484" b="16908"/>
          <a:stretch/>
        </p:blipFill>
        <p:spPr bwMode="auto">
          <a:xfrm rot="5400000">
            <a:off x="2838738" y="2408831"/>
            <a:ext cx="682388" cy="2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dienes 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15620" r="29484" b="16908"/>
          <a:stretch/>
        </p:blipFill>
        <p:spPr bwMode="auto">
          <a:xfrm rot="5400000">
            <a:off x="5219092" y="2409754"/>
            <a:ext cx="682388" cy="2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dienes 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15620" r="29484" b="16908"/>
          <a:stretch/>
        </p:blipFill>
        <p:spPr bwMode="auto">
          <a:xfrm rot="5400000">
            <a:off x="5219092" y="2846022"/>
            <a:ext cx="682388" cy="2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dienes 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15620" r="29484" b="16908"/>
          <a:stretch/>
        </p:blipFill>
        <p:spPr bwMode="auto">
          <a:xfrm rot="5400000">
            <a:off x="5216269" y="3217205"/>
            <a:ext cx="682388" cy="2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05769" y="3521125"/>
            <a:ext cx="177421" cy="198354"/>
          </a:xfrm>
          <a:prstGeom prst="rect">
            <a:avLst/>
          </a:prstGeom>
          <a:solidFill>
            <a:srgbClr val="92D050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905769" y="3865499"/>
            <a:ext cx="177421" cy="198354"/>
          </a:xfrm>
          <a:prstGeom prst="rect">
            <a:avLst/>
          </a:prstGeom>
          <a:solidFill>
            <a:srgbClr val="92D050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214022" y="3521125"/>
            <a:ext cx="177421" cy="198354"/>
          </a:xfrm>
          <a:prstGeom prst="rect">
            <a:avLst/>
          </a:prstGeom>
          <a:solidFill>
            <a:srgbClr val="92D050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222024" y="3869604"/>
            <a:ext cx="177421" cy="198354"/>
          </a:xfrm>
          <a:prstGeom prst="rect">
            <a:avLst/>
          </a:prstGeom>
          <a:solidFill>
            <a:srgbClr val="92D050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235590" y="4203513"/>
            <a:ext cx="177421" cy="198354"/>
          </a:xfrm>
          <a:prstGeom prst="rect">
            <a:avLst/>
          </a:prstGeom>
          <a:solidFill>
            <a:srgbClr val="92D050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6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0414"/>
            <a:ext cx="6965245" cy="11858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Number lines have their uses in a range of everyday situations</a:t>
            </a:r>
            <a:endParaRPr lang="en-US" sz="2800" dirty="0"/>
          </a:p>
        </p:txBody>
      </p:sp>
      <p:pic>
        <p:nvPicPr>
          <p:cNvPr id="4" name="Picture 3" descr="cloc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24" y="1808400"/>
            <a:ext cx="1423810" cy="142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ruler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80" y="3453992"/>
            <a:ext cx="1012297" cy="133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peedome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67" y="5018054"/>
            <a:ext cx="1287407" cy="11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alter-mechanical-bathroom-scale-whit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72" y="1890571"/>
            <a:ext cx="1462869" cy="146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pyrex%20measuring%20ju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35" y="4711378"/>
            <a:ext cx="1463743" cy="146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rotractor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75" y="4804834"/>
            <a:ext cx="2161247" cy="11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mileScal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36" y="3556953"/>
            <a:ext cx="305911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mercury_thermometer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79" y="1848952"/>
            <a:ext cx="1948512" cy="145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49343"/>
            <a:ext cx="6965245" cy="764584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8" y="1513926"/>
            <a:ext cx="7219664" cy="4358467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/>
              <a:t>Using a number line for </a:t>
            </a:r>
            <a:r>
              <a:rPr lang="en-GB" u="sng" dirty="0" smtClean="0"/>
              <a:t>TO </a:t>
            </a:r>
            <a:r>
              <a:rPr lang="en-GB" u="sng" dirty="0"/>
              <a:t>+ </a:t>
            </a:r>
            <a:r>
              <a:rPr lang="en-GB" u="sng" dirty="0" smtClean="0"/>
              <a:t>TO </a:t>
            </a:r>
            <a:r>
              <a:rPr lang="en-GB" u="sng" dirty="0"/>
              <a:t>(number square to help</a:t>
            </a:r>
            <a:r>
              <a:rPr lang="en-GB" u="sng" dirty="0" smtClean="0"/>
              <a:t>)</a:t>
            </a:r>
            <a:endParaRPr lang="en-GB" u="sng" dirty="0"/>
          </a:p>
          <a:p>
            <a:pPr marL="0" indent="0">
              <a:buNone/>
            </a:pPr>
            <a:endParaRPr lang="en-GB" b="1" u="sng" dirty="0" smtClean="0"/>
          </a:p>
          <a:p>
            <a:pPr marL="0" indent="0">
              <a:buNone/>
            </a:pPr>
            <a:r>
              <a:rPr lang="en-GB" b="1" u="sng" dirty="0" smtClean="0"/>
              <a:t>42 + 33</a:t>
            </a:r>
            <a:endParaRPr lang="en-GB" b="1" u="sng" dirty="0"/>
          </a:p>
          <a:p>
            <a:pPr marL="0" indent="0">
              <a:buNone/>
            </a:pPr>
            <a:r>
              <a:rPr lang="en-GB" dirty="0"/>
              <a:t>Start at 42. Jump forward in tens 3 times. Then jump forward </a:t>
            </a:r>
            <a:r>
              <a:rPr lang="en-GB" dirty="0" smtClean="0"/>
              <a:t>in ones </a:t>
            </a:r>
            <a:r>
              <a:rPr lang="en-GB" dirty="0"/>
              <a:t>three times. 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36" y="4229742"/>
            <a:ext cx="7275817" cy="166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2216</TotalTime>
  <Words>998</Words>
  <Application>Microsoft Office PowerPoint</Application>
  <PresentationFormat>On-screen Show (4:3)</PresentationFormat>
  <Paragraphs>160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Brush Script MT</vt:lpstr>
      <vt:lpstr>Calibri</vt:lpstr>
      <vt:lpstr>Constantia</vt:lpstr>
      <vt:lpstr>Franklin Gothic Book</vt:lpstr>
      <vt:lpstr>Rage Italic</vt:lpstr>
      <vt:lpstr>Pushpin</vt:lpstr>
      <vt:lpstr>Calculation Policy –  Years 5 and 6</vt:lpstr>
      <vt:lpstr>Which number is the odd one out? Why? (There could be more than one answer)</vt:lpstr>
      <vt:lpstr>Why are methods different today?</vt:lpstr>
      <vt:lpstr>There is no “right” way to work</vt:lpstr>
      <vt:lpstr>Addition</vt:lpstr>
      <vt:lpstr>Stage 2</vt:lpstr>
      <vt:lpstr>Stage 2</vt:lpstr>
      <vt:lpstr>Number lines have their uses in a range of everyday situations</vt:lpstr>
      <vt:lpstr>Stage 2</vt:lpstr>
      <vt:lpstr>Stage 2</vt:lpstr>
      <vt:lpstr>Stage 2</vt:lpstr>
      <vt:lpstr>Over to you:</vt:lpstr>
      <vt:lpstr>Stage 3</vt:lpstr>
      <vt:lpstr>Stage 3</vt:lpstr>
      <vt:lpstr>Stage 3</vt:lpstr>
      <vt:lpstr>Stage 3</vt:lpstr>
      <vt:lpstr>Stage 3</vt:lpstr>
      <vt:lpstr>Over to you:</vt:lpstr>
      <vt:lpstr>Stage 4</vt:lpstr>
      <vt:lpstr>Stage 4</vt:lpstr>
      <vt:lpstr>Stage 4</vt:lpstr>
      <vt:lpstr>Stage 4</vt:lpstr>
      <vt:lpstr>Stage 4</vt:lpstr>
      <vt:lpstr>Possible problems with vertical methods</vt:lpstr>
      <vt:lpstr>Over to you:</vt:lpstr>
    </vt:vector>
  </TitlesOfParts>
  <Company>Baker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Policy –  Lower School</dc:title>
  <dc:creator>Matthew Baker</dc:creator>
  <cp:lastModifiedBy>Rob Pritchard</cp:lastModifiedBy>
  <cp:revision>195</cp:revision>
  <cp:lastPrinted>2013-03-10T11:41:06Z</cp:lastPrinted>
  <dcterms:created xsi:type="dcterms:W3CDTF">2013-02-17T18:05:33Z</dcterms:created>
  <dcterms:modified xsi:type="dcterms:W3CDTF">2021-11-18T19:07:18Z</dcterms:modified>
</cp:coreProperties>
</file>