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515" r:id="rId2"/>
    <p:sldId id="419" r:id="rId3"/>
    <p:sldId id="538" r:id="rId4"/>
    <p:sldId id="539" r:id="rId5"/>
    <p:sldId id="540" r:id="rId6"/>
    <p:sldId id="541" r:id="rId7"/>
    <p:sldId id="542" r:id="rId8"/>
    <p:sldId id="543" r:id="rId9"/>
    <p:sldId id="544" r:id="rId10"/>
    <p:sldId id="545" r:id="rId11"/>
    <p:sldId id="546" r:id="rId12"/>
    <p:sldId id="547" r:id="rId13"/>
    <p:sldId id="548" r:id="rId14"/>
    <p:sldId id="549" r:id="rId15"/>
    <p:sldId id="550" r:id="rId16"/>
    <p:sldId id="551" r:id="rId17"/>
    <p:sldId id="552" r:id="rId18"/>
    <p:sldId id="553" r:id="rId19"/>
    <p:sldId id="554" r:id="rId20"/>
    <p:sldId id="608" r:id="rId21"/>
    <p:sldId id="512" r:id="rId22"/>
    <p:sldId id="513" r:id="rId23"/>
    <p:sldId id="514" r:id="rId24"/>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961B68CF-AC55-954B-87B3-FC03D9FC2B69}" type="datetimeFigureOut">
              <a:rPr lang="en-US" smtClean="0"/>
              <a:t>11/18/2021</a:t>
            </a:fld>
            <a:endParaRPr lang="en-US"/>
          </a:p>
        </p:txBody>
      </p:sp>
      <p:sp>
        <p:nvSpPr>
          <p:cNvPr id="4" name="Footer Placeholder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3518B947-C73C-E44C-B94B-E86C3504E3CA}" type="slidenum">
              <a:rPr lang="en-US" smtClean="0"/>
              <a:t>‹#›</a:t>
            </a:fld>
            <a:endParaRPr lang="en-US"/>
          </a:p>
        </p:txBody>
      </p:sp>
    </p:spTree>
    <p:extLst>
      <p:ext uri="{BB962C8B-B14F-4D97-AF65-F5344CB8AC3E}">
        <p14:creationId xmlns:p14="http://schemas.microsoft.com/office/powerpoint/2010/main" val="1853740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37C7C17D-D514-124A-829E-006E1C9F69D2}" type="datetimeFigureOut">
              <a:rPr lang="en-US" smtClean="0"/>
              <a:t>11/18/2021</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B383D0A8-17C0-794F-B91D-6FE6A1FE58B1}" type="slidenum">
              <a:rPr lang="en-US" smtClean="0"/>
              <a:t>‹#›</a:t>
            </a:fld>
            <a:endParaRPr lang="en-US"/>
          </a:p>
        </p:txBody>
      </p:sp>
    </p:spTree>
    <p:extLst>
      <p:ext uri="{BB962C8B-B14F-4D97-AF65-F5344CB8AC3E}">
        <p14:creationId xmlns:p14="http://schemas.microsoft.com/office/powerpoint/2010/main" val="34550660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83D0A8-17C0-794F-B91D-6FE6A1FE58B1}" type="slidenum">
              <a:rPr lang="en-US" smtClean="0"/>
              <a:t>1</a:t>
            </a:fld>
            <a:endParaRPr lang="en-US"/>
          </a:p>
        </p:txBody>
      </p:sp>
    </p:spTree>
    <p:extLst>
      <p:ext uri="{BB962C8B-B14F-4D97-AF65-F5344CB8AC3E}">
        <p14:creationId xmlns:p14="http://schemas.microsoft.com/office/powerpoint/2010/main" val="881992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11/18/2021</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11/18/2021</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11/18/2021</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Calculation Policy – </a:t>
            </a:r>
            <a:br>
              <a:rPr lang="en-US" dirty="0" smtClean="0"/>
            </a:br>
            <a:r>
              <a:rPr lang="en-US" dirty="0" smtClean="0"/>
              <a:t>Years 5 and 6</a:t>
            </a:r>
            <a:endParaRPr lang="en-US" dirty="0"/>
          </a:p>
        </p:txBody>
      </p:sp>
      <p:sp>
        <p:nvSpPr>
          <p:cNvPr id="3" name="Subtitle 2"/>
          <p:cNvSpPr>
            <a:spLocks noGrp="1"/>
          </p:cNvSpPr>
          <p:nvPr>
            <p:ph type="subTitle" idx="1"/>
          </p:nvPr>
        </p:nvSpPr>
        <p:spPr/>
        <p:txBody>
          <a:bodyPr/>
          <a:lstStyle/>
          <a:p>
            <a:r>
              <a:rPr lang="en-US" dirty="0" smtClean="0"/>
              <a:t>Wednesday 24</a:t>
            </a:r>
            <a:r>
              <a:rPr lang="en-US" baseline="30000" dirty="0" smtClean="0"/>
              <a:t>th</a:t>
            </a:r>
            <a:r>
              <a:rPr lang="en-US" dirty="0" smtClean="0"/>
              <a:t> November 2021</a:t>
            </a:r>
            <a:endParaRPr lang="en-US" dirty="0"/>
          </a:p>
        </p:txBody>
      </p:sp>
      <p:pic>
        <p:nvPicPr>
          <p:cNvPr id="4" name="Picture 3" descr="colour badge2"/>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06850" y="4314261"/>
            <a:ext cx="1421038" cy="1506492"/>
          </a:xfrm>
          <a:prstGeom prst="rect">
            <a:avLst/>
          </a:prstGeom>
          <a:noFill/>
          <a:ln>
            <a:noFill/>
          </a:ln>
        </p:spPr>
      </p:pic>
    </p:spTree>
    <p:extLst>
      <p:ext uri="{BB962C8B-B14F-4D97-AF65-F5344CB8AC3E}">
        <p14:creationId xmlns:p14="http://schemas.microsoft.com/office/powerpoint/2010/main" val="40232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67457"/>
            <a:ext cx="6965245" cy="942979"/>
          </a:xfrm>
        </p:spPr>
        <p:txBody>
          <a:bodyPr/>
          <a:lstStyle/>
          <a:p>
            <a:r>
              <a:rPr lang="en-US" dirty="0" smtClean="0"/>
              <a:t>Stage 3</a:t>
            </a:r>
            <a:endParaRPr lang="en-US" dirty="0"/>
          </a:p>
        </p:txBody>
      </p:sp>
      <p:sp>
        <p:nvSpPr>
          <p:cNvPr id="3" name="Content Placeholder 2"/>
          <p:cNvSpPr>
            <a:spLocks noGrp="1"/>
          </p:cNvSpPr>
          <p:nvPr>
            <p:ph idx="1"/>
          </p:nvPr>
        </p:nvSpPr>
        <p:spPr>
          <a:xfrm>
            <a:off x="917453" y="1587798"/>
            <a:ext cx="7366738" cy="4499103"/>
          </a:xfrm>
        </p:spPr>
        <p:txBody>
          <a:bodyPr/>
          <a:lstStyle/>
          <a:p>
            <a:pPr marL="0" indent="0">
              <a:buNone/>
            </a:pPr>
            <a:r>
              <a:rPr lang="en-US" sz="2800" u="sng" dirty="0" smtClean="0"/>
              <a:t>Expanded partitioning with exchanging</a:t>
            </a:r>
          </a:p>
          <a:p>
            <a:pPr marL="0" indent="0">
              <a:buNone/>
            </a:pPr>
            <a:endParaRPr lang="en-US" sz="2800" b="1" dirty="0" smtClean="0">
              <a:solidFill>
                <a:srgbClr val="0000FF"/>
              </a:solidFill>
            </a:endParaRPr>
          </a:p>
          <a:p>
            <a:pPr marL="0" indent="0">
              <a:buNone/>
            </a:pPr>
            <a:r>
              <a:rPr lang="en-US" sz="2800" b="1" dirty="0" smtClean="0">
                <a:solidFill>
                  <a:srgbClr val="0000FF"/>
                </a:solidFill>
              </a:rPr>
              <a:t>2) Partition the digits</a:t>
            </a:r>
          </a:p>
          <a:p>
            <a:pPr marL="0" indent="0">
              <a:buNone/>
            </a:pPr>
            <a:endParaRPr lang="en-US" sz="2800" b="1" dirty="0"/>
          </a:p>
          <a:p>
            <a:pPr marL="640080" lvl="2" indent="0">
              <a:buNone/>
            </a:pPr>
            <a:r>
              <a:rPr lang="en-US" sz="3600" dirty="0" smtClean="0"/>
              <a:t>   193 = 100 + 90 + 3</a:t>
            </a:r>
          </a:p>
          <a:p>
            <a:pPr marL="640080" lvl="2" indent="0">
              <a:buNone/>
            </a:pPr>
            <a:r>
              <a:rPr lang="en-US" sz="3600" u="sng" dirty="0" smtClean="0"/>
              <a:t>-    66 =      0 + 60 + 6</a:t>
            </a:r>
            <a:endParaRPr lang="en-US" sz="3600" u="sng" dirty="0"/>
          </a:p>
          <a:p>
            <a:endParaRPr lang="en-US" dirty="0"/>
          </a:p>
        </p:txBody>
      </p:sp>
    </p:spTree>
    <p:extLst>
      <p:ext uri="{BB962C8B-B14F-4D97-AF65-F5344CB8AC3E}">
        <p14:creationId xmlns:p14="http://schemas.microsoft.com/office/powerpoint/2010/main" val="2824755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619" y="599217"/>
            <a:ext cx="6965245" cy="915684"/>
          </a:xfrm>
        </p:spPr>
        <p:txBody>
          <a:bodyPr/>
          <a:lstStyle/>
          <a:p>
            <a:r>
              <a:rPr lang="en-US" dirty="0" smtClean="0"/>
              <a:t>Stage 3</a:t>
            </a:r>
            <a:endParaRPr lang="en-US" dirty="0"/>
          </a:p>
        </p:txBody>
      </p:sp>
      <p:sp>
        <p:nvSpPr>
          <p:cNvPr id="3" name="Content Placeholder 2"/>
          <p:cNvSpPr>
            <a:spLocks noGrp="1"/>
          </p:cNvSpPr>
          <p:nvPr>
            <p:ph idx="1"/>
          </p:nvPr>
        </p:nvSpPr>
        <p:spPr>
          <a:xfrm>
            <a:off x="914400" y="1364776"/>
            <a:ext cx="7260609" cy="4872251"/>
          </a:xfrm>
        </p:spPr>
        <p:txBody>
          <a:bodyPr>
            <a:noAutofit/>
          </a:bodyPr>
          <a:lstStyle/>
          <a:p>
            <a:pPr marL="0" indent="0">
              <a:buNone/>
            </a:pPr>
            <a:r>
              <a:rPr lang="en-US" sz="2800" u="sng" dirty="0" smtClean="0"/>
              <a:t>Expanded partitioning with exchanging</a:t>
            </a:r>
          </a:p>
          <a:p>
            <a:pPr marL="0" indent="0">
              <a:buNone/>
            </a:pPr>
            <a:endParaRPr lang="en-US" sz="1800" b="1" dirty="0" smtClean="0">
              <a:solidFill>
                <a:srgbClr val="008000"/>
              </a:solidFill>
            </a:endParaRPr>
          </a:p>
          <a:p>
            <a:pPr marL="0" indent="0">
              <a:buNone/>
            </a:pPr>
            <a:r>
              <a:rPr lang="en-US" b="1" dirty="0" smtClean="0">
                <a:solidFill>
                  <a:srgbClr val="008000"/>
                </a:solidFill>
              </a:rPr>
              <a:t>3) Subtract the ones column. As you cannot do ‘3 – 6’, you must exchange from the tens column, bringing one ten into the ones column (thus taking one ten away from the tens column). 13 – 6 = 7  </a:t>
            </a:r>
          </a:p>
          <a:p>
            <a:pPr marL="0" indent="0">
              <a:buNone/>
            </a:pPr>
            <a:r>
              <a:rPr lang="en-US" sz="700" b="1" dirty="0" smtClean="0">
                <a:solidFill>
                  <a:srgbClr val="008000"/>
                </a:solidFill>
              </a:rPr>
              <a:t> </a:t>
            </a:r>
          </a:p>
          <a:p>
            <a:pPr marL="1005840" lvl="3" indent="0">
              <a:buNone/>
            </a:pPr>
            <a:r>
              <a:rPr lang="en-US" sz="3200" b="1" dirty="0" smtClean="0"/>
              <a:t>                         </a:t>
            </a:r>
            <a:r>
              <a:rPr lang="en-US" sz="3200" b="1" dirty="0" smtClean="0">
                <a:solidFill>
                  <a:srgbClr val="FF0000"/>
                </a:solidFill>
              </a:rPr>
              <a:t>80</a:t>
            </a:r>
            <a:endParaRPr lang="en-US" sz="3200" dirty="0" smtClean="0"/>
          </a:p>
          <a:p>
            <a:pPr marL="1005840" lvl="3" indent="0">
              <a:spcBef>
                <a:spcPts val="0"/>
              </a:spcBef>
              <a:buNone/>
            </a:pPr>
            <a:r>
              <a:rPr lang="en-US" sz="3200" dirty="0"/>
              <a:t> </a:t>
            </a:r>
            <a:r>
              <a:rPr lang="en-US" sz="3200" dirty="0" smtClean="0"/>
              <a:t>  193 = 100 + </a:t>
            </a:r>
            <a:r>
              <a:rPr lang="en-US" sz="3200" strike="sngStrike" dirty="0" smtClean="0"/>
              <a:t>90</a:t>
            </a:r>
            <a:r>
              <a:rPr lang="en-US" sz="3200" dirty="0" smtClean="0"/>
              <a:t> + </a:t>
            </a:r>
            <a:r>
              <a:rPr lang="en-US" sz="3200" dirty="0" smtClean="0">
                <a:solidFill>
                  <a:srgbClr val="FF0000"/>
                </a:solidFill>
              </a:rPr>
              <a:t>1</a:t>
            </a:r>
            <a:r>
              <a:rPr lang="en-US" sz="3200" dirty="0" smtClean="0"/>
              <a:t>3</a:t>
            </a:r>
          </a:p>
          <a:p>
            <a:pPr marL="1005840" lvl="3" indent="0">
              <a:buNone/>
            </a:pPr>
            <a:r>
              <a:rPr lang="en-US" sz="3200" u="sng" dirty="0" smtClean="0"/>
              <a:t>-    66 =      0 + 60 +   6</a:t>
            </a:r>
          </a:p>
          <a:p>
            <a:pPr marL="1005840" lvl="3" indent="0">
              <a:buNone/>
            </a:pPr>
            <a:r>
              <a:rPr lang="en-US" sz="3200" dirty="0" smtClean="0"/>
              <a:t>                                     7</a:t>
            </a:r>
            <a:endParaRPr lang="en-US" sz="3200" dirty="0"/>
          </a:p>
          <a:p>
            <a:endParaRPr lang="en-US" sz="2800" dirty="0"/>
          </a:p>
        </p:txBody>
      </p:sp>
    </p:spTree>
    <p:extLst>
      <p:ext uri="{BB962C8B-B14F-4D97-AF65-F5344CB8AC3E}">
        <p14:creationId xmlns:p14="http://schemas.microsoft.com/office/powerpoint/2010/main" val="1989403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1105"/>
            <a:ext cx="6965245" cy="915684"/>
          </a:xfrm>
        </p:spPr>
        <p:txBody>
          <a:bodyPr/>
          <a:lstStyle/>
          <a:p>
            <a:r>
              <a:rPr lang="en-US" dirty="0" smtClean="0"/>
              <a:t>Stage 3</a:t>
            </a:r>
            <a:endParaRPr lang="en-US" dirty="0"/>
          </a:p>
        </p:txBody>
      </p:sp>
      <p:sp>
        <p:nvSpPr>
          <p:cNvPr id="3" name="Content Placeholder 2"/>
          <p:cNvSpPr>
            <a:spLocks noGrp="1"/>
          </p:cNvSpPr>
          <p:nvPr>
            <p:ph idx="1"/>
          </p:nvPr>
        </p:nvSpPr>
        <p:spPr>
          <a:xfrm>
            <a:off x="941696" y="1596789"/>
            <a:ext cx="7287904" cy="4394578"/>
          </a:xfrm>
        </p:spPr>
        <p:txBody>
          <a:bodyPr>
            <a:normAutofit lnSpcReduction="10000"/>
          </a:bodyPr>
          <a:lstStyle/>
          <a:p>
            <a:pPr marL="0" indent="0">
              <a:buNone/>
            </a:pPr>
            <a:r>
              <a:rPr lang="en-US" sz="2800" u="sng" dirty="0" smtClean="0"/>
              <a:t>Expanded partitioning with exchanging</a:t>
            </a:r>
          </a:p>
          <a:p>
            <a:pPr marL="0" indent="0">
              <a:buNone/>
            </a:pPr>
            <a:endParaRPr lang="en-US" sz="2800" dirty="0" smtClean="0"/>
          </a:p>
          <a:p>
            <a:pPr marL="0" indent="0">
              <a:buNone/>
            </a:pPr>
            <a:r>
              <a:rPr lang="en-US" sz="2800" b="1" dirty="0" smtClean="0">
                <a:solidFill>
                  <a:schemeClr val="accent4"/>
                </a:solidFill>
              </a:rPr>
              <a:t>4) Subtract the tens column (80 – 60 = 20). </a:t>
            </a:r>
          </a:p>
          <a:p>
            <a:pPr marL="0" indent="0">
              <a:buNone/>
            </a:pPr>
            <a:endParaRPr lang="en-US" sz="2800" b="1" dirty="0" smtClean="0"/>
          </a:p>
          <a:p>
            <a:pPr marL="1005840" lvl="3" indent="0">
              <a:buNone/>
            </a:pPr>
            <a:r>
              <a:rPr lang="en-US" sz="3600" b="1" dirty="0" smtClean="0"/>
              <a:t>                         </a:t>
            </a:r>
            <a:r>
              <a:rPr lang="en-US" sz="3600" b="1" dirty="0" smtClean="0">
                <a:solidFill>
                  <a:srgbClr val="FF0000"/>
                </a:solidFill>
              </a:rPr>
              <a:t>80</a:t>
            </a:r>
            <a:endParaRPr lang="en-US" sz="3600" dirty="0" smtClean="0"/>
          </a:p>
          <a:p>
            <a:pPr marL="1005840" lvl="3" indent="0">
              <a:spcBef>
                <a:spcPts val="0"/>
              </a:spcBef>
              <a:buNone/>
            </a:pPr>
            <a:r>
              <a:rPr lang="en-US" sz="3600" dirty="0"/>
              <a:t> </a:t>
            </a:r>
            <a:r>
              <a:rPr lang="en-US" sz="3600" dirty="0" smtClean="0"/>
              <a:t>  193 = 100 + </a:t>
            </a:r>
            <a:r>
              <a:rPr lang="en-US" sz="3600" strike="sngStrike" dirty="0" smtClean="0"/>
              <a:t>90</a:t>
            </a:r>
            <a:r>
              <a:rPr lang="en-US" sz="3600" dirty="0" smtClean="0"/>
              <a:t> + </a:t>
            </a:r>
            <a:r>
              <a:rPr lang="en-US" sz="3600" dirty="0" smtClean="0">
                <a:solidFill>
                  <a:srgbClr val="FF0000"/>
                </a:solidFill>
              </a:rPr>
              <a:t>1</a:t>
            </a:r>
            <a:r>
              <a:rPr lang="en-US" sz="3600" dirty="0" smtClean="0"/>
              <a:t>3</a:t>
            </a:r>
          </a:p>
          <a:p>
            <a:pPr marL="1005840" lvl="3" indent="0">
              <a:buNone/>
            </a:pPr>
            <a:r>
              <a:rPr lang="en-US" sz="3600" u="sng" dirty="0" smtClean="0"/>
              <a:t>-    66 =      0 + 60 +   6</a:t>
            </a:r>
          </a:p>
          <a:p>
            <a:pPr marL="1005840" lvl="3" indent="0">
              <a:buNone/>
            </a:pPr>
            <a:r>
              <a:rPr lang="en-US" sz="3600" dirty="0" smtClean="0"/>
              <a:t>                          20 +   7</a:t>
            </a:r>
            <a:endParaRPr lang="en-US" sz="3600" dirty="0"/>
          </a:p>
        </p:txBody>
      </p:sp>
    </p:spTree>
    <p:extLst>
      <p:ext uri="{BB962C8B-B14F-4D97-AF65-F5344CB8AC3E}">
        <p14:creationId xmlns:p14="http://schemas.microsoft.com/office/powerpoint/2010/main" val="1496802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619" y="694752"/>
            <a:ext cx="6965245" cy="970275"/>
          </a:xfrm>
        </p:spPr>
        <p:txBody>
          <a:bodyPr/>
          <a:lstStyle/>
          <a:p>
            <a:r>
              <a:rPr lang="en-US" dirty="0" smtClean="0"/>
              <a:t>Stage 3</a:t>
            </a:r>
            <a:endParaRPr lang="en-US" dirty="0"/>
          </a:p>
        </p:txBody>
      </p:sp>
      <p:sp>
        <p:nvSpPr>
          <p:cNvPr id="3" name="Content Placeholder 2"/>
          <p:cNvSpPr>
            <a:spLocks noGrp="1"/>
          </p:cNvSpPr>
          <p:nvPr>
            <p:ph idx="1"/>
          </p:nvPr>
        </p:nvSpPr>
        <p:spPr>
          <a:xfrm>
            <a:off x="873458" y="1665026"/>
            <a:ext cx="7410733" cy="4408227"/>
          </a:xfrm>
        </p:spPr>
        <p:txBody>
          <a:bodyPr>
            <a:normAutofit/>
          </a:bodyPr>
          <a:lstStyle/>
          <a:p>
            <a:pPr marL="0" indent="0">
              <a:buNone/>
            </a:pPr>
            <a:r>
              <a:rPr lang="en-US" sz="2800" u="sng" dirty="0" smtClean="0"/>
              <a:t>Expanded partitioning with exchanging</a:t>
            </a:r>
          </a:p>
          <a:p>
            <a:pPr marL="0" indent="0">
              <a:buNone/>
            </a:pPr>
            <a:endParaRPr lang="en-US" sz="2000" dirty="0" smtClean="0"/>
          </a:p>
          <a:p>
            <a:pPr marL="0" indent="0">
              <a:buNone/>
            </a:pPr>
            <a:r>
              <a:rPr lang="en-US" sz="2600" b="1" dirty="0" smtClean="0">
                <a:solidFill>
                  <a:schemeClr val="accent6"/>
                </a:solidFill>
              </a:rPr>
              <a:t>5) Subtract the hundreds column (100 – 0 = 100). </a:t>
            </a:r>
          </a:p>
          <a:p>
            <a:pPr marL="0" indent="0">
              <a:buNone/>
            </a:pPr>
            <a:endParaRPr lang="en-US" sz="2000" b="1" dirty="0" smtClean="0"/>
          </a:p>
          <a:p>
            <a:pPr marL="1371600" lvl="4" indent="0">
              <a:buNone/>
            </a:pPr>
            <a:r>
              <a:rPr lang="en-US" sz="3600" b="1" dirty="0" smtClean="0"/>
              <a:t>                         </a:t>
            </a:r>
            <a:r>
              <a:rPr lang="en-US" sz="3600" b="1" dirty="0" smtClean="0">
                <a:solidFill>
                  <a:srgbClr val="FF0000"/>
                </a:solidFill>
              </a:rPr>
              <a:t>80</a:t>
            </a:r>
            <a:endParaRPr lang="en-US" sz="3600" dirty="0" smtClean="0"/>
          </a:p>
          <a:p>
            <a:pPr marL="1371600" lvl="4" indent="0">
              <a:spcBef>
                <a:spcPts val="0"/>
              </a:spcBef>
              <a:buNone/>
            </a:pPr>
            <a:r>
              <a:rPr lang="en-US" sz="3600" dirty="0"/>
              <a:t> </a:t>
            </a:r>
            <a:r>
              <a:rPr lang="en-US" sz="3600" dirty="0" smtClean="0"/>
              <a:t>  193 = 100 + </a:t>
            </a:r>
            <a:r>
              <a:rPr lang="en-US" sz="3600" strike="sngStrike" dirty="0" smtClean="0"/>
              <a:t>90</a:t>
            </a:r>
            <a:r>
              <a:rPr lang="en-US" sz="3600" dirty="0" smtClean="0"/>
              <a:t> + </a:t>
            </a:r>
            <a:r>
              <a:rPr lang="en-US" sz="3600" dirty="0" smtClean="0">
                <a:solidFill>
                  <a:srgbClr val="FF0000"/>
                </a:solidFill>
              </a:rPr>
              <a:t>1</a:t>
            </a:r>
            <a:r>
              <a:rPr lang="en-US" sz="3600" dirty="0" smtClean="0"/>
              <a:t>3</a:t>
            </a:r>
          </a:p>
          <a:p>
            <a:pPr marL="1371600" lvl="4" indent="0">
              <a:buNone/>
            </a:pPr>
            <a:r>
              <a:rPr lang="en-US" sz="3600" u="sng" dirty="0" smtClean="0"/>
              <a:t>-    66 =      0 + 60 +   6</a:t>
            </a:r>
          </a:p>
          <a:p>
            <a:pPr marL="1371600" lvl="4" indent="0">
              <a:buNone/>
            </a:pPr>
            <a:r>
              <a:rPr lang="en-US" sz="3600" dirty="0" smtClean="0"/>
              <a:t>             </a:t>
            </a:r>
            <a:r>
              <a:rPr lang="en-US" sz="3600" dirty="0"/>
              <a:t> </a:t>
            </a:r>
            <a:r>
              <a:rPr lang="en-US" sz="3600" dirty="0" smtClean="0"/>
              <a:t>100 + 20 +   7</a:t>
            </a:r>
            <a:endParaRPr lang="en-US" sz="3600" dirty="0"/>
          </a:p>
        </p:txBody>
      </p:sp>
    </p:spTree>
    <p:extLst>
      <p:ext uri="{BB962C8B-B14F-4D97-AF65-F5344CB8AC3E}">
        <p14:creationId xmlns:p14="http://schemas.microsoft.com/office/powerpoint/2010/main" val="983751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619" y="667458"/>
            <a:ext cx="6965245" cy="874740"/>
          </a:xfrm>
        </p:spPr>
        <p:txBody>
          <a:bodyPr/>
          <a:lstStyle/>
          <a:p>
            <a:r>
              <a:rPr lang="en-US" dirty="0" smtClean="0"/>
              <a:t>Stage 3</a:t>
            </a:r>
            <a:endParaRPr lang="en-US" dirty="0"/>
          </a:p>
        </p:txBody>
      </p:sp>
      <p:sp>
        <p:nvSpPr>
          <p:cNvPr id="3" name="Content Placeholder 2"/>
          <p:cNvSpPr>
            <a:spLocks noGrp="1"/>
          </p:cNvSpPr>
          <p:nvPr>
            <p:ph idx="1"/>
          </p:nvPr>
        </p:nvSpPr>
        <p:spPr>
          <a:xfrm>
            <a:off x="914400" y="1542198"/>
            <a:ext cx="7315200" cy="4612942"/>
          </a:xfrm>
        </p:spPr>
        <p:txBody>
          <a:bodyPr>
            <a:normAutofit/>
          </a:bodyPr>
          <a:lstStyle/>
          <a:p>
            <a:pPr marL="0" indent="0">
              <a:buNone/>
            </a:pPr>
            <a:r>
              <a:rPr lang="en-US" sz="2800" u="sng" dirty="0" smtClean="0"/>
              <a:t>Expanded partitioning with exchanging</a:t>
            </a:r>
          </a:p>
          <a:p>
            <a:endParaRPr lang="en-US" sz="2000" dirty="0" smtClean="0"/>
          </a:p>
          <a:p>
            <a:pPr marL="0" indent="0">
              <a:buNone/>
            </a:pPr>
            <a:r>
              <a:rPr lang="en-US" sz="2800" b="1" dirty="0" smtClean="0"/>
              <a:t>6) Add the digits together (100 + 20 + 7 = </a:t>
            </a:r>
            <a:r>
              <a:rPr lang="en-US" sz="2800" b="1" dirty="0" smtClean="0">
                <a:solidFill>
                  <a:srgbClr val="008000"/>
                </a:solidFill>
              </a:rPr>
              <a:t>127</a:t>
            </a:r>
            <a:r>
              <a:rPr lang="en-US" sz="2800" b="1" dirty="0" smtClean="0"/>
              <a:t>)</a:t>
            </a:r>
          </a:p>
          <a:p>
            <a:pPr marL="0" indent="0">
              <a:buNone/>
            </a:pPr>
            <a:endParaRPr lang="en-US" sz="2800" b="1" dirty="0" smtClean="0"/>
          </a:p>
          <a:p>
            <a:pPr marL="1371600" lvl="4" indent="0">
              <a:buNone/>
            </a:pPr>
            <a:r>
              <a:rPr lang="en-US" sz="3600" b="1" dirty="0" smtClean="0"/>
              <a:t>                         </a:t>
            </a:r>
            <a:r>
              <a:rPr lang="en-US" sz="3600" b="1" dirty="0" smtClean="0">
                <a:solidFill>
                  <a:srgbClr val="FF0000"/>
                </a:solidFill>
              </a:rPr>
              <a:t>80</a:t>
            </a:r>
            <a:endParaRPr lang="en-US" sz="3600" dirty="0" smtClean="0"/>
          </a:p>
          <a:p>
            <a:pPr marL="1371600" lvl="4" indent="0">
              <a:spcBef>
                <a:spcPts val="0"/>
              </a:spcBef>
              <a:buNone/>
            </a:pPr>
            <a:r>
              <a:rPr lang="en-US" sz="3600" dirty="0"/>
              <a:t> </a:t>
            </a:r>
            <a:r>
              <a:rPr lang="en-US" sz="3600" dirty="0" smtClean="0"/>
              <a:t>  193 = 100 + </a:t>
            </a:r>
            <a:r>
              <a:rPr lang="en-US" sz="3600" strike="sngStrike" dirty="0" smtClean="0"/>
              <a:t>90</a:t>
            </a:r>
            <a:r>
              <a:rPr lang="en-US" sz="3600" dirty="0" smtClean="0"/>
              <a:t> + </a:t>
            </a:r>
            <a:r>
              <a:rPr lang="en-US" sz="3600" dirty="0" smtClean="0">
                <a:solidFill>
                  <a:srgbClr val="FF0000"/>
                </a:solidFill>
              </a:rPr>
              <a:t>1</a:t>
            </a:r>
            <a:r>
              <a:rPr lang="en-US" sz="3600" dirty="0" smtClean="0"/>
              <a:t>3</a:t>
            </a:r>
          </a:p>
          <a:p>
            <a:pPr marL="1371600" lvl="4" indent="0">
              <a:buNone/>
            </a:pPr>
            <a:r>
              <a:rPr lang="en-US" sz="3600" u="sng" dirty="0" smtClean="0"/>
              <a:t>-    66 =      0 + 60 +   6</a:t>
            </a:r>
          </a:p>
          <a:p>
            <a:pPr marL="1371600" lvl="4" indent="0">
              <a:buNone/>
            </a:pPr>
            <a:r>
              <a:rPr lang="en-US" sz="3600" dirty="0" smtClean="0"/>
              <a:t>   </a:t>
            </a:r>
            <a:r>
              <a:rPr lang="en-US" sz="3600" dirty="0" smtClean="0">
                <a:solidFill>
                  <a:srgbClr val="008000"/>
                </a:solidFill>
              </a:rPr>
              <a:t>127</a:t>
            </a:r>
            <a:r>
              <a:rPr lang="en-US" sz="3600" dirty="0" smtClean="0"/>
              <a:t>     100 + 20 +   7</a:t>
            </a:r>
            <a:endParaRPr lang="en-US" sz="3600" dirty="0"/>
          </a:p>
          <a:p>
            <a:endParaRPr lang="en-US" dirty="0"/>
          </a:p>
        </p:txBody>
      </p:sp>
    </p:spTree>
    <p:extLst>
      <p:ext uri="{BB962C8B-B14F-4D97-AF65-F5344CB8AC3E}">
        <p14:creationId xmlns:p14="http://schemas.microsoft.com/office/powerpoint/2010/main" val="936456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48230"/>
            <a:ext cx="6965245" cy="1052161"/>
          </a:xfrm>
        </p:spPr>
        <p:txBody>
          <a:bodyPr/>
          <a:lstStyle/>
          <a:p>
            <a:r>
              <a:rPr lang="en-GB" dirty="0" smtClean="0"/>
              <a:t>Over to you:</a:t>
            </a:r>
            <a:endParaRPr lang="en-GB" dirty="0"/>
          </a:p>
        </p:txBody>
      </p:sp>
      <p:sp>
        <p:nvSpPr>
          <p:cNvPr id="3" name="Content Placeholder 2"/>
          <p:cNvSpPr>
            <a:spLocks noGrp="1"/>
          </p:cNvSpPr>
          <p:nvPr>
            <p:ph idx="1"/>
          </p:nvPr>
        </p:nvSpPr>
        <p:spPr>
          <a:xfrm>
            <a:off x="1095024" y="1600391"/>
            <a:ext cx="6564422" cy="4122678"/>
          </a:xfrm>
        </p:spPr>
        <p:txBody>
          <a:bodyPr/>
          <a:lstStyle/>
          <a:p>
            <a:pPr marL="0" indent="0">
              <a:buNone/>
            </a:pPr>
            <a:r>
              <a:rPr lang="en-GB" dirty="0" smtClean="0"/>
              <a:t>Try </a:t>
            </a:r>
            <a:r>
              <a:rPr lang="en-GB" dirty="0"/>
              <a:t>using </a:t>
            </a:r>
            <a:r>
              <a:rPr lang="en-GB" dirty="0" smtClean="0"/>
              <a:t>expanded </a:t>
            </a:r>
            <a:r>
              <a:rPr lang="en-GB" dirty="0"/>
              <a:t>partitioning with </a:t>
            </a:r>
            <a:r>
              <a:rPr lang="en-GB" dirty="0" smtClean="0"/>
              <a:t>exchanging to solve one of these calculations:</a:t>
            </a:r>
          </a:p>
          <a:p>
            <a:pPr marL="0" indent="0">
              <a:buNone/>
            </a:pPr>
            <a:endParaRPr lang="en-GB" dirty="0" smtClean="0"/>
          </a:p>
          <a:p>
            <a:pPr marL="0" indent="0">
              <a:buNone/>
            </a:pPr>
            <a:r>
              <a:rPr lang="en-GB" dirty="0" smtClean="0"/>
              <a:t>3</a:t>
            </a:r>
            <a:r>
              <a:rPr lang="en-GB" dirty="0"/>
              <a:t>6</a:t>
            </a:r>
            <a:r>
              <a:rPr lang="en-GB" dirty="0" smtClean="0"/>
              <a:t>3 – 147</a:t>
            </a:r>
          </a:p>
          <a:p>
            <a:pPr marL="0" indent="0">
              <a:buNone/>
            </a:pPr>
            <a:endParaRPr lang="en-GB" dirty="0"/>
          </a:p>
          <a:p>
            <a:pPr marL="0" indent="0">
              <a:buNone/>
            </a:pPr>
            <a:r>
              <a:rPr lang="en-GB" dirty="0"/>
              <a:t>5</a:t>
            </a:r>
            <a:r>
              <a:rPr lang="en-GB" dirty="0" smtClean="0"/>
              <a:t>48 – 175</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3622" y="3145292"/>
            <a:ext cx="4838700" cy="2657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0684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997570"/>
          </a:xfrm>
        </p:spPr>
        <p:txBody>
          <a:bodyPr/>
          <a:lstStyle/>
          <a:p>
            <a:r>
              <a:rPr lang="en-US" dirty="0" smtClean="0"/>
              <a:t>Stage 3 into Stage 4</a:t>
            </a:r>
            <a:endParaRPr lang="en-US" dirty="0"/>
          </a:p>
        </p:txBody>
      </p:sp>
      <p:sp>
        <p:nvSpPr>
          <p:cNvPr id="3" name="Content Placeholder 2"/>
          <p:cNvSpPr>
            <a:spLocks noGrp="1"/>
          </p:cNvSpPr>
          <p:nvPr>
            <p:ph idx="1"/>
          </p:nvPr>
        </p:nvSpPr>
        <p:spPr>
          <a:xfrm>
            <a:off x="968991" y="2119257"/>
            <a:ext cx="7206017" cy="3603812"/>
          </a:xfrm>
        </p:spPr>
        <p:txBody>
          <a:bodyPr/>
          <a:lstStyle/>
          <a:p>
            <a:pPr marL="0" indent="0" algn="ctr">
              <a:buNone/>
            </a:pPr>
            <a:r>
              <a:rPr lang="en-US" dirty="0" smtClean="0"/>
              <a:t>As for addition, once children are confident in using these methods, they can begin to use the more formal traditional method for subtraction. </a:t>
            </a:r>
            <a:endParaRPr lang="en-US" dirty="0"/>
          </a:p>
        </p:txBody>
      </p:sp>
    </p:spTree>
    <p:extLst>
      <p:ext uri="{BB962C8B-B14F-4D97-AF65-F5344CB8AC3E}">
        <p14:creationId xmlns:p14="http://schemas.microsoft.com/office/powerpoint/2010/main" val="1537333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53809"/>
            <a:ext cx="6965245" cy="929331"/>
          </a:xfrm>
        </p:spPr>
        <p:txBody>
          <a:bodyPr>
            <a:normAutofit/>
          </a:bodyPr>
          <a:lstStyle/>
          <a:p>
            <a:r>
              <a:rPr lang="en-US" dirty="0" smtClean="0"/>
              <a:t>Stage 4</a:t>
            </a:r>
            <a:endParaRPr lang="en-US" dirty="0"/>
          </a:p>
        </p:txBody>
      </p:sp>
      <p:sp>
        <p:nvSpPr>
          <p:cNvPr id="3" name="Content Placeholder 2"/>
          <p:cNvSpPr>
            <a:spLocks noGrp="1"/>
          </p:cNvSpPr>
          <p:nvPr>
            <p:ph idx="1"/>
          </p:nvPr>
        </p:nvSpPr>
        <p:spPr>
          <a:xfrm>
            <a:off x="955343" y="1583140"/>
            <a:ext cx="7219665" cy="4585648"/>
          </a:xfrm>
        </p:spPr>
        <p:txBody>
          <a:bodyPr>
            <a:normAutofit fontScale="92500" lnSpcReduction="20000"/>
          </a:bodyPr>
          <a:lstStyle/>
          <a:p>
            <a:pPr marL="2088000" lvl="6" indent="0">
              <a:spcBef>
                <a:spcPts val="0"/>
              </a:spcBef>
              <a:buNone/>
            </a:pPr>
            <a:r>
              <a:rPr lang="en-US" sz="3100" dirty="0" smtClean="0"/>
              <a:t>              </a:t>
            </a:r>
            <a:r>
              <a:rPr lang="en-US" sz="5200" baseline="-25000" dirty="0" smtClean="0">
                <a:solidFill>
                  <a:srgbClr val="FF0000"/>
                </a:solidFill>
              </a:rPr>
              <a:t>8</a:t>
            </a:r>
            <a:r>
              <a:rPr lang="en-US" sz="4300" baseline="-25000" dirty="0" smtClean="0"/>
              <a:t> </a:t>
            </a:r>
            <a:r>
              <a:rPr lang="en-US" sz="3500" baseline="-25000" dirty="0" smtClean="0"/>
              <a:t>1</a:t>
            </a:r>
            <a:endParaRPr lang="en-US" sz="3500" dirty="0" smtClean="0"/>
          </a:p>
          <a:p>
            <a:pPr marL="2103120" lvl="6" indent="0">
              <a:buNone/>
            </a:pPr>
            <a:r>
              <a:rPr lang="en-US" sz="4300" dirty="0" smtClean="0"/>
              <a:t>        1</a:t>
            </a:r>
            <a:r>
              <a:rPr lang="en-US" sz="4300" strike="sngStrike" dirty="0" smtClean="0"/>
              <a:t>9</a:t>
            </a:r>
            <a:r>
              <a:rPr lang="en-US" sz="4300" dirty="0" smtClean="0"/>
              <a:t>3</a:t>
            </a:r>
          </a:p>
          <a:p>
            <a:pPr marL="2103120" lvl="6" indent="0">
              <a:buNone/>
            </a:pPr>
            <a:r>
              <a:rPr lang="en-US" sz="4300" dirty="0" smtClean="0"/>
              <a:t>     </a:t>
            </a:r>
            <a:r>
              <a:rPr lang="en-US" sz="4300" u="sng" dirty="0" smtClean="0"/>
              <a:t>-    66</a:t>
            </a:r>
          </a:p>
          <a:p>
            <a:pPr marL="2103120" lvl="6" indent="0">
              <a:buNone/>
            </a:pPr>
            <a:r>
              <a:rPr lang="en-US" sz="4300" dirty="0" smtClean="0"/>
              <a:t>        127</a:t>
            </a:r>
          </a:p>
          <a:p>
            <a:pPr marL="0" indent="0" algn="ctr">
              <a:buNone/>
            </a:pPr>
            <a:endParaRPr lang="en-US" sz="3000" dirty="0"/>
          </a:p>
          <a:p>
            <a:pPr marL="0" indent="0" algn="ctr">
              <a:buNone/>
            </a:pPr>
            <a:r>
              <a:rPr lang="en-US" sz="3000" dirty="0" smtClean="0">
                <a:solidFill>
                  <a:srgbClr val="008000"/>
                </a:solidFill>
              </a:rPr>
              <a:t>As the one on the top line is smaller than the one on the bottom line, you must exchange from the tens column - the ‘3’ becomes ‘13’ and the ‘9’ (tens) becomes ‘8’ (tens). </a:t>
            </a:r>
          </a:p>
          <a:p>
            <a:pPr marL="0" indent="0">
              <a:buNone/>
            </a:pPr>
            <a:endParaRPr lang="en-US" u="sng" dirty="0"/>
          </a:p>
        </p:txBody>
      </p:sp>
    </p:spTree>
    <p:extLst>
      <p:ext uri="{BB962C8B-B14F-4D97-AF65-F5344CB8AC3E}">
        <p14:creationId xmlns:p14="http://schemas.microsoft.com/office/powerpoint/2010/main" val="3315793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1104"/>
            <a:ext cx="6965245" cy="820149"/>
          </a:xfrm>
        </p:spPr>
        <p:txBody>
          <a:bodyPr>
            <a:normAutofit/>
          </a:bodyPr>
          <a:lstStyle/>
          <a:p>
            <a:r>
              <a:rPr lang="en-US" dirty="0" smtClean="0"/>
              <a:t>Stage 4</a:t>
            </a:r>
            <a:endParaRPr lang="en-US" dirty="0"/>
          </a:p>
        </p:txBody>
      </p:sp>
      <p:sp>
        <p:nvSpPr>
          <p:cNvPr id="3" name="Content Placeholder 2"/>
          <p:cNvSpPr>
            <a:spLocks noGrp="1"/>
          </p:cNvSpPr>
          <p:nvPr>
            <p:ph idx="1"/>
          </p:nvPr>
        </p:nvSpPr>
        <p:spPr>
          <a:xfrm>
            <a:off x="941696" y="1774209"/>
            <a:ext cx="7246961" cy="4217158"/>
          </a:xfrm>
        </p:spPr>
        <p:txBody>
          <a:bodyPr/>
          <a:lstStyle/>
          <a:p>
            <a:pPr marL="0" indent="0" algn="ctr">
              <a:buNone/>
            </a:pPr>
            <a:r>
              <a:rPr lang="en-US" dirty="0" smtClean="0"/>
              <a:t>This method continues through to Year 6, with more complex questions involving larger numbers and decimals. </a:t>
            </a:r>
            <a:endParaRPr lang="en-US" dirty="0"/>
          </a:p>
        </p:txBody>
      </p:sp>
      <p:pic>
        <p:nvPicPr>
          <p:cNvPr id="4" name="Picture 3"/>
          <p:cNvPicPr>
            <a:picLocks noChangeAspect="1"/>
          </p:cNvPicPr>
          <p:nvPr/>
        </p:nvPicPr>
        <p:blipFill>
          <a:blip r:embed="rId2"/>
          <a:stretch>
            <a:fillRect/>
          </a:stretch>
        </p:blipFill>
        <p:spPr>
          <a:xfrm>
            <a:off x="2920295" y="3250228"/>
            <a:ext cx="3314700" cy="2295525"/>
          </a:xfrm>
          <a:prstGeom prst="rect">
            <a:avLst/>
          </a:prstGeom>
        </p:spPr>
      </p:pic>
    </p:spTree>
    <p:extLst>
      <p:ext uri="{BB962C8B-B14F-4D97-AF65-F5344CB8AC3E}">
        <p14:creationId xmlns:p14="http://schemas.microsoft.com/office/powerpoint/2010/main" val="2665431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08400"/>
            <a:ext cx="6965245" cy="1202485"/>
          </a:xfrm>
        </p:spPr>
        <p:txBody>
          <a:bodyPr>
            <a:normAutofit fontScale="90000"/>
          </a:bodyPr>
          <a:lstStyle/>
          <a:p>
            <a:r>
              <a:rPr lang="en-US" dirty="0" smtClean="0"/>
              <a:t>Possible problems with vertical methods</a:t>
            </a:r>
            <a:endParaRPr lang="en-US" dirty="0"/>
          </a:p>
        </p:txBody>
      </p:sp>
      <p:sp>
        <p:nvSpPr>
          <p:cNvPr id="3" name="Content Placeholder 2"/>
          <p:cNvSpPr>
            <a:spLocks noGrp="1"/>
          </p:cNvSpPr>
          <p:nvPr>
            <p:ph idx="1"/>
          </p:nvPr>
        </p:nvSpPr>
        <p:spPr>
          <a:xfrm>
            <a:off x="851807" y="2047362"/>
            <a:ext cx="7451676" cy="4025892"/>
          </a:xfrm>
        </p:spPr>
        <p:txBody>
          <a:bodyPr>
            <a:noAutofit/>
          </a:bodyPr>
          <a:lstStyle/>
          <a:p>
            <a:pPr>
              <a:buClr>
                <a:schemeClr val="tx1"/>
              </a:buClr>
              <a:buFontTx/>
              <a:buChar char="•"/>
            </a:pPr>
            <a:r>
              <a:rPr lang="en-US" sz="2600" dirty="0" smtClean="0"/>
              <a:t>As for addition, the columns must be lined up accurately (ones on top of ones, tens on top of tens </a:t>
            </a:r>
            <a:r>
              <a:rPr lang="en-US" sz="2600" dirty="0" err="1" smtClean="0"/>
              <a:t>etc</a:t>
            </a:r>
            <a:r>
              <a:rPr lang="en-US" sz="2600" dirty="0" smtClean="0"/>
              <a:t>). </a:t>
            </a:r>
          </a:p>
          <a:p>
            <a:pPr>
              <a:buClr>
                <a:schemeClr val="tx1"/>
              </a:buClr>
              <a:buFontTx/>
              <a:buChar char="•"/>
            </a:pPr>
            <a:r>
              <a:rPr lang="en-US" sz="2600" dirty="0" smtClean="0"/>
              <a:t>Children may try to swap round the digit on the top with the one on the bottom. This will obviously completely change the question that they are trying to answer. </a:t>
            </a:r>
          </a:p>
          <a:p>
            <a:pPr>
              <a:buClr>
                <a:schemeClr val="tx1"/>
              </a:buClr>
              <a:buFontTx/>
              <a:buChar char="•"/>
            </a:pPr>
            <a:r>
              <a:rPr lang="en-US" sz="2600" dirty="0" smtClean="0"/>
              <a:t>Children may forget to exchange digits, or try to subtract from a digit that has been exchanged. </a:t>
            </a:r>
            <a:endParaRPr lang="en-US" sz="2600" dirty="0"/>
          </a:p>
        </p:txBody>
      </p:sp>
    </p:spTree>
    <p:extLst>
      <p:ext uri="{BB962C8B-B14F-4D97-AF65-F5344CB8AC3E}">
        <p14:creationId xmlns:p14="http://schemas.microsoft.com/office/powerpoint/2010/main" val="3772037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Subtraction</a:t>
            </a:r>
            <a:endParaRPr lang="en-US" dirty="0"/>
          </a:p>
        </p:txBody>
      </p:sp>
      <p:pic>
        <p:nvPicPr>
          <p:cNvPr id="4" name="Picture 3"/>
          <p:cNvPicPr>
            <a:picLocks noChangeAspect="1"/>
          </p:cNvPicPr>
          <p:nvPr/>
        </p:nvPicPr>
        <p:blipFill>
          <a:blip r:embed="rId2"/>
          <a:stretch>
            <a:fillRect/>
          </a:stretch>
        </p:blipFill>
        <p:spPr>
          <a:xfrm>
            <a:off x="3136900" y="2006600"/>
            <a:ext cx="2857500" cy="2844800"/>
          </a:xfrm>
          <a:prstGeom prst="rect">
            <a:avLst/>
          </a:prstGeom>
        </p:spPr>
      </p:pic>
    </p:spTree>
    <p:extLst>
      <p:ext uri="{BB962C8B-B14F-4D97-AF65-F5344CB8AC3E}">
        <p14:creationId xmlns:p14="http://schemas.microsoft.com/office/powerpoint/2010/main" val="3321839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04462"/>
            <a:ext cx="6965245" cy="878093"/>
          </a:xfrm>
        </p:spPr>
        <p:txBody>
          <a:bodyPr>
            <a:normAutofit fontScale="90000"/>
          </a:bodyPr>
          <a:lstStyle/>
          <a:p>
            <a:r>
              <a:rPr lang="en-GB" dirty="0" smtClean="0"/>
              <a:t>Espresso, Purple Mash and Times Table Rock Stars</a:t>
            </a:r>
            <a:endParaRPr lang="en-GB" dirty="0"/>
          </a:p>
        </p:txBody>
      </p:sp>
      <p:sp>
        <p:nvSpPr>
          <p:cNvPr id="3" name="Content Placeholder 2"/>
          <p:cNvSpPr>
            <a:spLocks noGrp="1"/>
          </p:cNvSpPr>
          <p:nvPr>
            <p:ph idx="1"/>
          </p:nvPr>
        </p:nvSpPr>
        <p:spPr>
          <a:xfrm>
            <a:off x="914400" y="1787856"/>
            <a:ext cx="7342496" cy="4189863"/>
          </a:xfrm>
        </p:spPr>
        <p:txBody>
          <a:bodyPr/>
          <a:lstStyle/>
          <a:p>
            <a:pPr marL="0" indent="0" algn="ctr">
              <a:buClr>
                <a:schemeClr val="tx1"/>
              </a:buClr>
              <a:buNone/>
            </a:pPr>
            <a:r>
              <a:rPr lang="en-GB" dirty="0" smtClean="0"/>
              <a:t>Please see the log-in information within your child’s homework diary for access to these resources. </a:t>
            </a:r>
            <a:endParaRPr lang="en-GB" dirty="0"/>
          </a:p>
        </p:txBody>
      </p:sp>
      <p:pic>
        <p:nvPicPr>
          <p:cNvPr id="4" name="Picture 3"/>
          <p:cNvPicPr>
            <a:picLocks noChangeAspect="1"/>
          </p:cNvPicPr>
          <p:nvPr/>
        </p:nvPicPr>
        <p:blipFill>
          <a:blip r:embed="rId2"/>
          <a:stretch>
            <a:fillRect/>
          </a:stretch>
        </p:blipFill>
        <p:spPr>
          <a:xfrm>
            <a:off x="3631205" y="3444742"/>
            <a:ext cx="1978607" cy="1387978"/>
          </a:xfrm>
          <a:prstGeom prst="rect">
            <a:avLst/>
          </a:prstGeom>
        </p:spPr>
      </p:pic>
      <p:pic>
        <p:nvPicPr>
          <p:cNvPr id="5" name="Picture 4"/>
          <p:cNvPicPr>
            <a:picLocks noChangeAspect="1"/>
          </p:cNvPicPr>
          <p:nvPr/>
        </p:nvPicPr>
        <p:blipFill>
          <a:blip r:embed="rId3"/>
          <a:stretch>
            <a:fillRect/>
          </a:stretch>
        </p:blipFill>
        <p:spPr>
          <a:xfrm>
            <a:off x="5751821" y="4300171"/>
            <a:ext cx="2505075" cy="1828800"/>
          </a:xfrm>
          <a:prstGeom prst="rect">
            <a:avLst/>
          </a:prstGeom>
        </p:spPr>
      </p:pic>
      <p:pic>
        <p:nvPicPr>
          <p:cNvPr id="6" name="Picture 2" descr="Discovery Education Espresso - PCHS&amp;amp;C"/>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5209" y="2789959"/>
            <a:ext cx="3133987" cy="188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497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619" y="626514"/>
            <a:ext cx="6965245" cy="1024866"/>
          </a:xfrm>
        </p:spPr>
        <p:txBody>
          <a:bodyPr>
            <a:normAutofit/>
          </a:bodyPr>
          <a:lstStyle/>
          <a:p>
            <a:r>
              <a:rPr lang="en-GB" sz="4000" dirty="0" smtClean="0"/>
              <a:t>Key Stage 2 SATs</a:t>
            </a:r>
            <a:endParaRPr lang="en-GB" sz="4000" dirty="0"/>
          </a:p>
        </p:txBody>
      </p:sp>
      <p:sp>
        <p:nvSpPr>
          <p:cNvPr id="3" name="Content Placeholder 2"/>
          <p:cNvSpPr>
            <a:spLocks noGrp="1"/>
          </p:cNvSpPr>
          <p:nvPr>
            <p:ph idx="1"/>
          </p:nvPr>
        </p:nvSpPr>
        <p:spPr>
          <a:xfrm>
            <a:off x="955344" y="1651380"/>
            <a:ext cx="7287904" cy="4071689"/>
          </a:xfrm>
        </p:spPr>
        <p:txBody>
          <a:bodyPr/>
          <a:lstStyle/>
          <a:p>
            <a:pPr>
              <a:buClr>
                <a:schemeClr val="tx1"/>
              </a:buClr>
              <a:buFont typeface="Arial" panose="020B0604020202020204" pitchFamily="34" charset="0"/>
              <a:buChar char="•"/>
            </a:pPr>
            <a:r>
              <a:rPr lang="en-GB" dirty="0" smtClean="0"/>
              <a:t>Three </a:t>
            </a:r>
            <a:r>
              <a:rPr lang="en-GB" dirty="0"/>
              <a:t>m</a:t>
            </a:r>
            <a:r>
              <a:rPr lang="en-GB" dirty="0" smtClean="0"/>
              <a:t>athematics papers</a:t>
            </a:r>
          </a:p>
          <a:p>
            <a:pPr>
              <a:buClr>
                <a:schemeClr val="tx1"/>
              </a:buClr>
              <a:buFont typeface="Arial" panose="020B0604020202020204" pitchFamily="34" charset="0"/>
              <a:buChar char="•"/>
            </a:pPr>
            <a:r>
              <a:rPr lang="en-GB" dirty="0" smtClean="0"/>
              <a:t>Paper 1 – Arithmetic (30 mins, 36 questions)</a:t>
            </a:r>
          </a:p>
          <a:p>
            <a:pPr>
              <a:buClr>
                <a:schemeClr val="tx1"/>
              </a:buClr>
              <a:buFont typeface="Arial" panose="020B0604020202020204" pitchFamily="34" charset="0"/>
              <a:buChar char="•"/>
            </a:pPr>
            <a:r>
              <a:rPr lang="en-GB" dirty="0" smtClean="0"/>
              <a:t>Papers 2 and 3 – Reasoning (40 mins, 20 questions approx.)</a:t>
            </a:r>
            <a:endParaRPr lang="en-GB" dirty="0"/>
          </a:p>
        </p:txBody>
      </p:sp>
      <p:pic>
        <p:nvPicPr>
          <p:cNvPr id="4" name="Picture 3"/>
          <p:cNvPicPr>
            <a:picLocks noChangeAspect="1"/>
          </p:cNvPicPr>
          <p:nvPr/>
        </p:nvPicPr>
        <p:blipFill>
          <a:blip r:embed="rId2"/>
          <a:stretch>
            <a:fillRect/>
          </a:stretch>
        </p:blipFill>
        <p:spPr>
          <a:xfrm>
            <a:off x="1442585" y="3360868"/>
            <a:ext cx="6439544" cy="2821567"/>
          </a:xfrm>
          <a:prstGeom prst="rect">
            <a:avLst/>
          </a:prstGeom>
        </p:spPr>
      </p:pic>
    </p:spTree>
    <p:extLst>
      <p:ext uri="{BB962C8B-B14F-4D97-AF65-F5344CB8AC3E}">
        <p14:creationId xmlns:p14="http://schemas.microsoft.com/office/powerpoint/2010/main" val="1659701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573204"/>
            <a:ext cx="6965245" cy="984258"/>
          </a:xfrm>
        </p:spPr>
        <p:txBody>
          <a:bodyPr>
            <a:normAutofit fontScale="90000"/>
          </a:bodyPr>
          <a:lstStyle/>
          <a:p>
            <a:r>
              <a:rPr lang="en-GB" dirty="0" smtClean="0"/>
              <a:t>Paper One Example Questions</a:t>
            </a:r>
            <a:endParaRPr lang="en-GB" dirty="0"/>
          </a:p>
        </p:txBody>
      </p:sp>
      <p:pic>
        <p:nvPicPr>
          <p:cNvPr id="3" name="Picture 2"/>
          <p:cNvPicPr>
            <a:picLocks noChangeAspect="1"/>
          </p:cNvPicPr>
          <p:nvPr/>
        </p:nvPicPr>
        <p:blipFill>
          <a:blip r:embed="rId2"/>
          <a:stretch>
            <a:fillRect/>
          </a:stretch>
        </p:blipFill>
        <p:spPr>
          <a:xfrm>
            <a:off x="371048" y="1434435"/>
            <a:ext cx="6480000" cy="2803404"/>
          </a:xfrm>
          <a:prstGeom prst="rect">
            <a:avLst/>
          </a:prstGeom>
        </p:spPr>
      </p:pic>
      <p:pic>
        <p:nvPicPr>
          <p:cNvPr id="4" name="Picture 3"/>
          <p:cNvPicPr>
            <a:picLocks noChangeAspect="1"/>
          </p:cNvPicPr>
          <p:nvPr/>
        </p:nvPicPr>
        <p:blipFill>
          <a:blip r:embed="rId3"/>
          <a:stretch>
            <a:fillRect/>
          </a:stretch>
        </p:blipFill>
        <p:spPr>
          <a:xfrm>
            <a:off x="2144617" y="3742899"/>
            <a:ext cx="6480000" cy="2788572"/>
          </a:xfrm>
          <a:prstGeom prst="rect">
            <a:avLst/>
          </a:prstGeom>
        </p:spPr>
      </p:pic>
    </p:spTree>
    <p:extLst>
      <p:ext uri="{BB962C8B-B14F-4D97-AF65-F5344CB8AC3E}">
        <p14:creationId xmlns:p14="http://schemas.microsoft.com/office/powerpoint/2010/main" val="3813731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105" y="681105"/>
            <a:ext cx="7397086" cy="888388"/>
          </a:xfrm>
        </p:spPr>
        <p:txBody>
          <a:bodyPr>
            <a:normAutofit/>
          </a:bodyPr>
          <a:lstStyle/>
          <a:p>
            <a:r>
              <a:rPr lang="en-GB" dirty="0" smtClean="0"/>
              <a:t>Paper 2/3 Example Question</a:t>
            </a:r>
            <a:endParaRPr lang="en-GB" dirty="0"/>
          </a:p>
        </p:txBody>
      </p:sp>
      <p:pic>
        <p:nvPicPr>
          <p:cNvPr id="3" name="Picture 2"/>
          <p:cNvPicPr>
            <a:picLocks noChangeAspect="1"/>
          </p:cNvPicPr>
          <p:nvPr/>
        </p:nvPicPr>
        <p:blipFill>
          <a:blip r:embed="rId2"/>
          <a:stretch>
            <a:fillRect/>
          </a:stretch>
        </p:blipFill>
        <p:spPr>
          <a:xfrm>
            <a:off x="887105" y="1566862"/>
            <a:ext cx="7404265" cy="4560983"/>
          </a:xfrm>
          <a:prstGeom prst="rect">
            <a:avLst/>
          </a:prstGeom>
        </p:spPr>
      </p:pic>
    </p:spTree>
    <p:extLst>
      <p:ext uri="{BB962C8B-B14F-4D97-AF65-F5344CB8AC3E}">
        <p14:creationId xmlns:p14="http://schemas.microsoft.com/office/powerpoint/2010/main" val="3568434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53809"/>
            <a:ext cx="6965245" cy="874740"/>
          </a:xfrm>
        </p:spPr>
        <p:txBody>
          <a:bodyPr>
            <a:normAutofit/>
          </a:bodyPr>
          <a:lstStyle/>
          <a:p>
            <a:r>
              <a:rPr lang="en-US" dirty="0" smtClean="0"/>
              <a:t>Stage 2</a:t>
            </a:r>
            <a:endParaRPr lang="en-US" dirty="0"/>
          </a:p>
        </p:txBody>
      </p:sp>
      <p:sp>
        <p:nvSpPr>
          <p:cNvPr id="3" name="Content Placeholder 2"/>
          <p:cNvSpPr>
            <a:spLocks noGrp="1"/>
          </p:cNvSpPr>
          <p:nvPr>
            <p:ph idx="1"/>
          </p:nvPr>
        </p:nvSpPr>
        <p:spPr>
          <a:xfrm>
            <a:off x="900752" y="1528548"/>
            <a:ext cx="7328848" cy="4667536"/>
          </a:xfrm>
        </p:spPr>
        <p:txBody>
          <a:bodyPr>
            <a:normAutofit/>
          </a:bodyPr>
          <a:lstStyle/>
          <a:p>
            <a:pPr marL="0" indent="0">
              <a:buNone/>
            </a:pPr>
            <a:r>
              <a:rPr lang="en-GB" sz="2800" u="sng" dirty="0"/>
              <a:t>Number </a:t>
            </a:r>
            <a:r>
              <a:rPr lang="en-GB" sz="2800" u="sng" dirty="0" smtClean="0"/>
              <a:t>line</a:t>
            </a:r>
          </a:p>
          <a:p>
            <a:pPr marL="0" indent="0">
              <a:buNone/>
            </a:pPr>
            <a:r>
              <a:rPr lang="en-GB" sz="2800" dirty="0" smtClean="0"/>
              <a:t>73 </a:t>
            </a:r>
            <a:r>
              <a:rPr lang="en-GB" sz="2800" dirty="0"/>
              <a:t>– </a:t>
            </a:r>
            <a:r>
              <a:rPr lang="en-GB" sz="2800" dirty="0" smtClean="0"/>
              <a:t>21</a:t>
            </a:r>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a:p>
          <a:p>
            <a:pPr marL="0" indent="0">
              <a:buNone/>
            </a:pPr>
            <a:r>
              <a:rPr lang="en-GB" sz="2800" dirty="0"/>
              <a:t>Start at 73. Jump back in ‘tens’ twice (</a:t>
            </a:r>
            <a:r>
              <a:rPr lang="en-GB" sz="2800" dirty="0" smtClean="0"/>
              <a:t>twenty). </a:t>
            </a:r>
            <a:r>
              <a:rPr lang="en-GB" sz="2800" dirty="0"/>
              <a:t>Then jump back one (one). </a:t>
            </a:r>
            <a:endParaRPr lang="en-US" sz="2800" dirty="0"/>
          </a:p>
          <a:p>
            <a:pPr marL="0" indent="0">
              <a:buNone/>
            </a:pPr>
            <a:endParaRPr lang="en-GB"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559398" y="2757214"/>
            <a:ext cx="6144166" cy="1998567"/>
          </a:xfrm>
          <a:prstGeom prst="rect">
            <a:avLst/>
          </a:prstGeom>
        </p:spPr>
      </p:pic>
    </p:spTree>
    <p:extLst>
      <p:ext uri="{BB962C8B-B14F-4D97-AF65-F5344CB8AC3E}">
        <p14:creationId xmlns:p14="http://schemas.microsoft.com/office/powerpoint/2010/main" val="1937711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55998"/>
            <a:ext cx="6965245" cy="779206"/>
          </a:xfrm>
        </p:spPr>
        <p:txBody>
          <a:bodyPr/>
          <a:lstStyle/>
          <a:p>
            <a:r>
              <a:rPr lang="en-US" dirty="0" smtClean="0"/>
              <a:t>Stage 2</a:t>
            </a:r>
            <a:endParaRPr lang="en-US" dirty="0"/>
          </a:p>
        </p:txBody>
      </p:sp>
      <p:sp>
        <p:nvSpPr>
          <p:cNvPr id="3" name="Content Placeholder 2"/>
          <p:cNvSpPr>
            <a:spLocks noGrp="1"/>
          </p:cNvSpPr>
          <p:nvPr>
            <p:ph idx="1"/>
          </p:nvPr>
        </p:nvSpPr>
        <p:spPr>
          <a:xfrm>
            <a:off x="882384" y="1294260"/>
            <a:ext cx="7442750" cy="5120187"/>
          </a:xfrm>
        </p:spPr>
        <p:txBody>
          <a:bodyPr>
            <a:normAutofit lnSpcReduction="10000"/>
          </a:bodyPr>
          <a:lstStyle/>
          <a:p>
            <a:pPr marL="0" indent="0">
              <a:buNone/>
            </a:pPr>
            <a:r>
              <a:rPr lang="en-US" dirty="0" smtClean="0"/>
              <a:t>Consolidation of the number line method from Year 2, looking at using larger numbers. </a:t>
            </a:r>
          </a:p>
          <a:p>
            <a:pPr marL="0" indent="0">
              <a:buNone/>
            </a:pPr>
            <a:r>
              <a:rPr lang="en-US" dirty="0" smtClean="0"/>
              <a:t>124 – 48</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GB" dirty="0" smtClean="0"/>
          </a:p>
          <a:p>
            <a:pPr marL="0" indent="0">
              <a:buNone/>
            </a:pPr>
            <a:endParaRPr lang="en-GB" dirty="0" smtClean="0"/>
          </a:p>
          <a:p>
            <a:pPr marL="0" indent="0">
              <a:buNone/>
            </a:pPr>
            <a:r>
              <a:rPr lang="en-GB" dirty="0" smtClean="0"/>
              <a:t>Jump </a:t>
            </a:r>
            <a:r>
              <a:rPr lang="en-GB" dirty="0"/>
              <a:t>back to the nearest ten   124 – 4 = 120</a:t>
            </a:r>
          </a:p>
          <a:p>
            <a:pPr marL="0" indent="0">
              <a:buNone/>
            </a:pPr>
            <a:r>
              <a:rPr lang="en-GB" dirty="0"/>
              <a:t>Then subtract the remaining amount by jumping back in different sizes of jumps. The example above shows two jumps of ‘twenty’ but you could use four jumps of ‘ten’ or one jump of ‘forty</a:t>
            </a:r>
            <a:r>
              <a:rPr lang="en-GB" dirty="0" smtClean="0"/>
              <a:t>’.</a:t>
            </a:r>
            <a:endParaRPr lang="en-GB" dirty="0"/>
          </a:p>
        </p:txBody>
      </p:sp>
      <p:pic>
        <p:nvPicPr>
          <p:cNvPr id="4" name="Picture 3"/>
          <p:cNvPicPr>
            <a:picLocks noChangeAspect="1"/>
          </p:cNvPicPr>
          <p:nvPr/>
        </p:nvPicPr>
        <p:blipFill>
          <a:blip r:embed="rId2"/>
          <a:stretch>
            <a:fillRect/>
          </a:stretch>
        </p:blipFill>
        <p:spPr>
          <a:xfrm>
            <a:off x="1095023" y="2413662"/>
            <a:ext cx="6965245" cy="1964299"/>
          </a:xfrm>
          <a:prstGeom prst="rect">
            <a:avLst/>
          </a:prstGeom>
        </p:spPr>
      </p:pic>
    </p:spTree>
    <p:extLst>
      <p:ext uri="{BB962C8B-B14F-4D97-AF65-F5344CB8AC3E}">
        <p14:creationId xmlns:p14="http://schemas.microsoft.com/office/powerpoint/2010/main" val="714962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12317"/>
            <a:ext cx="6965245" cy="847445"/>
          </a:xfrm>
        </p:spPr>
        <p:txBody>
          <a:bodyPr/>
          <a:lstStyle/>
          <a:p>
            <a:r>
              <a:rPr lang="en-US" dirty="0" smtClean="0"/>
              <a:t>Stage 2</a:t>
            </a:r>
            <a:endParaRPr lang="en-US" dirty="0"/>
          </a:p>
        </p:txBody>
      </p:sp>
      <p:sp>
        <p:nvSpPr>
          <p:cNvPr id="3" name="Content Placeholder 2"/>
          <p:cNvSpPr>
            <a:spLocks noGrp="1"/>
          </p:cNvSpPr>
          <p:nvPr>
            <p:ph idx="1"/>
          </p:nvPr>
        </p:nvSpPr>
        <p:spPr>
          <a:xfrm>
            <a:off x="764273" y="1268963"/>
            <a:ext cx="7642746" cy="5049951"/>
          </a:xfrm>
        </p:spPr>
        <p:txBody>
          <a:bodyPr>
            <a:normAutofit fontScale="92500"/>
          </a:bodyPr>
          <a:lstStyle/>
          <a:p>
            <a:pPr marL="0" indent="0">
              <a:buNone/>
            </a:pPr>
            <a:r>
              <a:rPr lang="en-GB" sz="3000" u="sng" dirty="0"/>
              <a:t>Number line (left to right – finding the difference)</a:t>
            </a:r>
          </a:p>
          <a:p>
            <a:pPr marL="0" indent="0">
              <a:buNone/>
            </a:pPr>
            <a:r>
              <a:rPr lang="en-GB" sz="3200" dirty="0" smtClean="0"/>
              <a:t>84 </a:t>
            </a:r>
            <a:r>
              <a:rPr lang="en-GB" sz="3200" dirty="0"/>
              <a:t>– </a:t>
            </a:r>
            <a:r>
              <a:rPr lang="en-GB" sz="3200" dirty="0" smtClean="0"/>
              <a:t>56</a:t>
            </a:r>
          </a:p>
          <a:p>
            <a:pPr marL="0" indent="0">
              <a:buNone/>
            </a:pPr>
            <a:endParaRPr lang="en-GB" sz="3200" dirty="0" smtClean="0"/>
          </a:p>
          <a:p>
            <a:pPr marL="0" indent="0">
              <a:buNone/>
            </a:pPr>
            <a:endParaRPr lang="en-GB" sz="3200" dirty="0"/>
          </a:p>
          <a:p>
            <a:pPr marL="0" indent="0">
              <a:buNone/>
            </a:pPr>
            <a:r>
              <a:rPr lang="en-GB" sz="2800" dirty="0"/>
              <a:t>Start from 56 and jump to the nearest ten. Continue jumping until reaching 84</a:t>
            </a:r>
            <a:r>
              <a:rPr lang="en-GB" sz="2800" dirty="0" smtClean="0"/>
              <a:t>.</a:t>
            </a:r>
            <a:endParaRPr lang="en-GB" sz="2800" dirty="0"/>
          </a:p>
          <a:p>
            <a:pPr marL="0" indent="0">
              <a:buNone/>
            </a:pPr>
            <a:r>
              <a:rPr lang="en-GB" sz="2800" b="1" dirty="0" smtClean="0">
                <a:solidFill>
                  <a:srgbClr val="00B050"/>
                </a:solidFill>
              </a:rPr>
              <a:t>4     +     10     +     10      +     4     </a:t>
            </a:r>
            <a:r>
              <a:rPr lang="en-GB" sz="2800" dirty="0" smtClean="0"/>
              <a:t>=     28</a:t>
            </a:r>
          </a:p>
          <a:p>
            <a:pPr marL="0" indent="0">
              <a:buNone/>
            </a:pPr>
            <a:endParaRPr lang="en-GB" sz="1500" dirty="0" smtClean="0"/>
          </a:p>
          <a:p>
            <a:pPr marL="0" indent="0" algn="ctr">
              <a:buNone/>
            </a:pPr>
            <a:r>
              <a:rPr lang="en-GB" sz="2600" i="1" dirty="0" smtClean="0">
                <a:solidFill>
                  <a:srgbClr val="FF0000"/>
                </a:solidFill>
              </a:rPr>
              <a:t>This method should be used when finding a small difference between numbers</a:t>
            </a:r>
            <a:r>
              <a:rPr lang="en-GB" sz="2600" i="1" dirty="0">
                <a:solidFill>
                  <a:srgbClr val="FF0000"/>
                </a:solidFill>
              </a:rPr>
              <a:t> </a:t>
            </a:r>
            <a:r>
              <a:rPr lang="en-GB" sz="2600" i="1" dirty="0" smtClean="0">
                <a:solidFill>
                  <a:srgbClr val="FF0000"/>
                </a:solidFill>
              </a:rPr>
              <a:t>(when the two numbers are close together e.g. 84 – 77). </a:t>
            </a:r>
            <a:endParaRPr lang="en-GB" sz="2200" dirty="0"/>
          </a:p>
        </p:txBody>
      </p:sp>
      <p:pic>
        <p:nvPicPr>
          <p:cNvPr id="6" name="Picture 5"/>
          <p:cNvPicPr>
            <a:picLocks noChangeAspect="1"/>
          </p:cNvPicPr>
          <p:nvPr/>
        </p:nvPicPr>
        <p:blipFill rotWithShape="1">
          <a:blip r:embed="rId2"/>
          <a:srcRect t="7228" b="2615"/>
          <a:stretch/>
        </p:blipFill>
        <p:spPr>
          <a:xfrm>
            <a:off x="2308082" y="1818772"/>
            <a:ext cx="5999087" cy="1411611"/>
          </a:xfrm>
          <a:prstGeom prst="rect">
            <a:avLst/>
          </a:prstGeom>
        </p:spPr>
      </p:pic>
    </p:spTree>
    <p:extLst>
      <p:ext uri="{BB962C8B-B14F-4D97-AF65-F5344CB8AC3E}">
        <p14:creationId xmlns:p14="http://schemas.microsoft.com/office/powerpoint/2010/main" val="1733085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22048"/>
            <a:ext cx="6965245" cy="833797"/>
          </a:xfrm>
        </p:spPr>
        <p:txBody>
          <a:bodyPr/>
          <a:lstStyle/>
          <a:p>
            <a:r>
              <a:rPr lang="en-US" dirty="0" smtClean="0"/>
              <a:t>Stage 2</a:t>
            </a:r>
            <a:endParaRPr lang="en-US" dirty="0"/>
          </a:p>
        </p:txBody>
      </p:sp>
      <p:sp>
        <p:nvSpPr>
          <p:cNvPr id="3" name="Content Placeholder 2"/>
          <p:cNvSpPr>
            <a:spLocks noGrp="1"/>
          </p:cNvSpPr>
          <p:nvPr>
            <p:ph idx="1"/>
          </p:nvPr>
        </p:nvSpPr>
        <p:spPr>
          <a:xfrm>
            <a:off x="932470" y="1555845"/>
            <a:ext cx="7346095" cy="4167224"/>
          </a:xfrm>
        </p:spPr>
        <p:txBody>
          <a:bodyPr/>
          <a:lstStyle/>
          <a:p>
            <a:pPr marL="0" indent="0" algn="ctr">
              <a:buNone/>
            </a:pPr>
            <a:r>
              <a:rPr lang="en-GB" u="sng" dirty="0"/>
              <a:t>Use of an empty number line (right to left) for </a:t>
            </a:r>
            <a:r>
              <a:rPr lang="en-GB" u="sng" dirty="0" smtClean="0"/>
              <a:t>HTO </a:t>
            </a:r>
            <a:r>
              <a:rPr lang="en-GB" u="sng" dirty="0"/>
              <a:t>– </a:t>
            </a:r>
            <a:r>
              <a:rPr lang="en-GB" u="sng" dirty="0" smtClean="0"/>
              <a:t>TO </a:t>
            </a:r>
            <a:r>
              <a:rPr lang="en-GB" u="sng" dirty="0"/>
              <a:t>and </a:t>
            </a:r>
            <a:r>
              <a:rPr lang="en-GB" u="sng" dirty="0" smtClean="0"/>
              <a:t>HTO – HTO </a:t>
            </a:r>
          </a:p>
          <a:p>
            <a:pPr marL="0" indent="0">
              <a:buNone/>
            </a:pPr>
            <a:endParaRPr lang="en-GB" dirty="0" smtClean="0"/>
          </a:p>
          <a:p>
            <a:pPr marL="0" indent="0">
              <a:buNone/>
            </a:pPr>
            <a:r>
              <a:rPr lang="en-GB" dirty="0" smtClean="0"/>
              <a:t>354 – 186</a:t>
            </a:r>
          </a:p>
          <a:p>
            <a:pPr marL="0" indent="0">
              <a:buNone/>
            </a:pPr>
            <a:endParaRPr lang="en-GB" dirty="0"/>
          </a:p>
          <a:p>
            <a:pPr marL="0" indent="0">
              <a:buNone/>
            </a:pPr>
            <a:endParaRPr lang="en-US" dirty="0"/>
          </a:p>
        </p:txBody>
      </p:sp>
      <p:pic>
        <p:nvPicPr>
          <p:cNvPr id="5" name="Picture 4"/>
          <p:cNvPicPr>
            <a:picLocks noChangeAspect="1"/>
          </p:cNvPicPr>
          <p:nvPr/>
        </p:nvPicPr>
        <p:blipFill>
          <a:blip r:embed="rId2"/>
          <a:stretch>
            <a:fillRect/>
          </a:stretch>
        </p:blipFill>
        <p:spPr>
          <a:xfrm>
            <a:off x="781369" y="3639457"/>
            <a:ext cx="7592552" cy="2033517"/>
          </a:xfrm>
          <a:prstGeom prst="rect">
            <a:avLst/>
          </a:prstGeom>
        </p:spPr>
      </p:pic>
    </p:spTree>
    <p:extLst>
      <p:ext uri="{BB962C8B-B14F-4D97-AF65-F5344CB8AC3E}">
        <p14:creationId xmlns:p14="http://schemas.microsoft.com/office/powerpoint/2010/main" val="3170280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48230"/>
            <a:ext cx="6965245" cy="1052161"/>
          </a:xfrm>
        </p:spPr>
        <p:txBody>
          <a:bodyPr/>
          <a:lstStyle/>
          <a:p>
            <a:r>
              <a:rPr lang="en-GB" dirty="0" smtClean="0"/>
              <a:t>Over to you:</a:t>
            </a:r>
            <a:endParaRPr lang="en-GB" dirty="0"/>
          </a:p>
        </p:txBody>
      </p:sp>
      <p:sp>
        <p:nvSpPr>
          <p:cNvPr id="3" name="Content Placeholder 2"/>
          <p:cNvSpPr>
            <a:spLocks noGrp="1"/>
          </p:cNvSpPr>
          <p:nvPr>
            <p:ph idx="1"/>
          </p:nvPr>
        </p:nvSpPr>
        <p:spPr>
          <a:xfrm>
            <a:off x="1095024" y="1600391"/>
            <a:ext cx="6564422" cy="4122678"/>
          </a:xfrm>
        </p:spPr>
        <p:txBody>
          <a:bodyPr/>
          <a:lstStyle/>
          <a:p>
            <a:pPr marL="0" indent="0">
              <a:buNone/>
            </a:pPr>
            <a:r>
              <a:rPr lang="en-GB" dirty="0" smtClean="0"/>
              <a:t>Try using a number line to solve one of these calculations:</a:t>
            </a:r>
          </a:p>
          <a:p>
            <a:pPr marL="0" indent="0">
              <a:buNone/>
            </a:pPr>
            <a:endParaRPr lang="en-GB" dirty="0" smtClean="0"/>
          </a:p>
          <a:p>
            <a:pPr marL="0" indent="0">
              <a:buNone/>
            </a:pPr>
            <a:r>
              <a:rPr lang="en-GB" dirty="0"/>
              <a:t>7</a:t>
            </a:r>
            <a:r>
              <a:rPr lang="en-GB" dirty="0" smtClean="0"/>
              <a:t>3 – 48</a:t>
            </a:r>
          </a:p>
          <a:p>
            <a:pPr marL="0" indent="0">
              <a:buNone/>
            </a:pPr>
            <a:endParaRPr lang="en-GB" dirty="0"/>
          </a:p>
          <a:p>
            <a:pPr marL="0" indent="0">
              <a:buNone/>
            </a:pPr>
            <a:r>
              <a:rPr lang="en-GB" dirty="0" smtClean="0"/>
              <a:t>3</a:t>
            </a:r>
            <a:r>
              <a:rPr lang="en-GB" dirty="0"/>
              <a:t>5</a:t>
            </a:r>
            <a:r>
              <a:rPr lang="en-GB" dirty="0" smtClean="0"/>
              <a:t>7 - 143</a:t>
            </a:r>
            <a:endParaRPr lang="en-GB" dirty="0"/>
          </a:p>
          <a:p>
            <a:pPr marL="0" indent="0">
              <a:buNone/>
            </a:pPr>
            <a:endParaRPr lang="en-GB" dirty="0" smtClean="0"/>
          </a:p>
          <a:p>
            <a:pPr marL="0" indent="0">
              <a:buNone/>
            </a:pPr>
            <a:endParaRPr lang="en-GB" dirty="0"/>
          </a:p>
          <a:p>
            <a:pPr marL="0" indent="0">
              <a:buNone/>
            </a:pPr>
            <a:endParaRPr lang="en-GB" dirty="0"/>
          </a:p>
        </p:txBody>
      </p:sp>
      <p:pic>
        <p:nvPicPr>
          <p:cNvPr id="5" name="Picture 4"/>
          <p:cNvPicPr>
            <a:picLocks noChangeAspect="1"/>
          </p:cNvPicPr>
          <p:nvPr/>
        </p:nvPicPr>
        <p:blipFill rotWithShape="1">
          <a:blip r:embed="rId2"/>
          <a:srcRect t="7228" b="2615"/>
          <a:stretch/>
        </p:blipFill>
        <p:spPr>
          <a:xfrm>
            <a:off x="3252840" y="2562394"/>
            <a:ext cx="5118427" cy="1204388"/>
          </a:xfrm>
          <a:prstGeom prst="rect">
            <a:avLst/>
          </a:prstGeom>
        </p:spPr>
      </p:pic>
      <p:pic>
        <p:nvPicPr>
          <p:cNvPr id="6" name="Picture 5"/>
          <p:cNvPicPr>
            <a:picLocks noChangeAspect="1"/>
          </p:cNvPicPr>
          <p:nvPr/>
        </p:nvPicPr>
        <p:blipFill>
          <a:blip r:embed="rId3"/>
          <a:stretch>
            <a:fillRect/>
          </a:stretch>
        </p:blipFill>
        <p:spPr>
          <a:xfrm>
            <a:off x="2331655" y="4417380"/>
            <a:ext cx="5897945" cy="1579649"/>
          </a:xfrm>
          <a:prstGeom prst="rect">
            <a:avLst/>
          </a:prstGeom>
        </p:spPr>
      </p:pic>
    </p:spTree>
    <p:extLst>
      <p:ext uri="{BB962C8B-B14F-4D97-AF65-F5344CB8AC3E}">
        <p14:creationId xmlns:p14="http://schemas.microsoft.com/office/powerpoint/2010/main" val="2470002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67458"/>
            <a:ext cx="6965245" cy="957982"/>
          </a:xfrm>
        </p:spPr>
        <p:txBody>
          <a:bodyPr/>
          <a:lstStyle/>
          <a:p>
            <a:r>
              <a:rPr lang="en-US" dirty="0" smtClean="0"/>
              <a:t>Stage 3</a:t>
            </a:r>
            <a:endParaRPr lang="en-US" dirty="0"/>
          </a:p>
        </p:txBody>
      </p:sp>
      <p:sp>
        <p:nvSpPr>
          <p:cNvPr id="3" name="Content Placeholder 2"/>
          <p:cNvSpPr>
            <a:spLocks noGrp="1"/>
          </p:cNvSpPr>
          <p:nvPr>
            <p:ph idx="1"/>
          </p:nvPr>
        </p:nvSpPr>
        <p:spPr>
          <a:xfrm>
            <a:off x="996288" y="1625440"/>
            <a:ext cx="7233312" cy="4420518"/>
          </a:xfrm>
        </p:spPr>
        <p:txBody>
          <a:bodyPr/>
          <a:lstStyle/>
          <a:p>
            <a:pPr marL="0" indent="0">
              <a:buNone/>
            </a:pPr>
            <a:r>
              <a:rPr lang="en-GB" u="sng" dirty="0"/>
              <a:t>Expanded partitioning without </a:t>
            </a:r>
            <a:r>
              <a:rPr lang="en-GB" u="sng" dirty="0" smtClean="0"/>
              <a:t>exchanging</a:t>
            </a:r>
          </a:p>
          <a:p>
            <a:pPr marL="0" indent="0">
              <a:buNone/>
            </a:pPr>
            <a:r>
              <a:rPr lang="en-GB" sz="3200" b="1" dirty="0" smtClean="0"/>
              <a:t>96 – 42</a:t>
            </a:r>
          </a:p>
          <a:p>
            <a:pPr marL="0" indent="0">
              <a:buNone/>
            </a:pPr>
            <a:endParaRPr lang="en-GB" sz="2000" b="1" dirty="0" smtClean="0"/>
          </a:p>
          <a:p>
            <a:pPr marL="0" indent="0">
              <a:buNone/>
            </a:pPr>
            <a:r>
              <a:rPr lang="en-GB" sz="3200" b="1" dirty="0">
                <a:solidFill>
                  <a:srgbClr val="FF0000"/>
                </a:solidFill>
              </a:rPr>
              <a:t> </a:t>
            </a:r>
            <a:r>
              <a:rPr lang="en-GB" sz="3200" b="1" dirty="0" smtClean="0">
                <a:solidFill>
                  <a:srgbClr val="FF0000"/>
                </a:solidFill>
              </a:rPr>
              <a:t>  96 </a:t>
            </a:r>
            <a:r>
              <a:rPr lang="en-GB" sz="3200" b="1" dirty="0" smtClean="0"/>
              <a:t>= </a:t>
            </a:r>
            <a:r>
              <a:rPr lang="en-GB" sz="3200" b="1" dirty="0" smtClean="0">
                <a:solidFill>
                  <a:srgbClr val="0000FF"/>
                </a:solidFill>
              </a:rPr>
              <a:t>90 + 6</a:t>
            </a:r>
            <a:endParaRPr lang="en-GB" sz="3200" b="1" dirty="0">
              <a:solidFill>
                <a:srgbClr val="FF0000"/>
              </a:solidFill>
            </a:endParaRPr>
          </a:p>
          <a:p>
            <a:pPr marL="0" indent="0">
              <a:buNone/>
            </a:pPr>
            <a:r>
              <a:rPr lang="en-GB" sz="3200" b="1" dirty="0" smtClean="0">
                <a:solidFill>
                  <a:srgbClr val="FF0000"/>
                </a:solidFill>
              </a:rPr>
              <a:t> - </a:t>
            </a:r>
            <a:r>
              <a:rPr lang="en-GB" sz="3200" b="1" u="sng" dirty="0" smtClean="0">
                <a:solidFill>
                  <a:srgbClr val="FF0000"/>
                </a:solidFill>
              </a:rPr>
              <a:t>42 </a:t>
            </a:r>
            <a:r>
              <a:rPr lang="en-GB" sz="3200" b="1" u="sng" dirty="0" smtClean="0"/>
              <a:t>= </a:t>
            </a:r>
            <a:r>
              <a:rPr lang="en-GB" sz="3200" b="1" u="sng" dirty="0" smtClean="0">
                <a:solidFill>
                  <a:srgbClr val="0000FF"/>
                </a:solidFill>
              </a:rPr>
              <a:t>40 + 2</a:t>
            </a:r>
          </a:p>
          <a:p>
            <a:pPr marL="0" indent="0">
              <a:buNone/>
            </a:pPr>
            <a:r>
              <a:rPr lang="en-GB" sz="3200" dirty="0">
                <a:solidFill>
                  <a:srgbClr val="0000FF"/>
                </a:solidFill>
              </a:rPr>
              <a:t> </a:t>
            </a:r>
            <a:r>
              <a:rPr lang="en-GB" sz="3200" dirty="0" smtClean="0">
                <a:solidFill>
                  <a:srgbClr val="0000FF"/>
                </a:solidFill>
              </a:rPr>
              <a:t>  </a:t>
            </a:r>
            <a:r>
              <a:rPr lang="en-GB" sz="3200" dirty="0" smtClean="0"/>
              <a:t>54     </a:t>
            </a:r>
            <a:r>
              <a:rPr lang="en-GB" sz="3200" dirty="0" smtClean="0">
                <a:solidFill>
                  <a:srgbClr val="008000"/>
                </a:solidFill>
              </a:rPr>
              <a:t>50 + 4</a:t>
            </a:r>
            <a:endParaRPr lang="en-US" sz="3200" dirty="0" smtClean="0">
              <a:solidFill>
                <a:srgbClr val="FF0000"/>
              </a:solidFill>
            </a:endParaRPr>
          </a:p>
        </p:txBody>
      </p:sp>
      <p:sp>
        <p:nvSpPr>
          <p:cNvPr id="4" name="TextBox 3"/>
          <p:cNvSpPr txBox="1"/>
          <p:nvPr/>
        </p:nvSpPr>
        <p:spPr>
          <a:xfrm>
            <a:off x="4270103" y="2439131"/>
            <a:ext cx="3959497" cy="2308324"/>
          </a:xfrm>
          <a:prstGeom prst="rect">
            <a:avLst/>
          </a:prstGeom>
          <a:noFill/>
        </p:spPr>
        <p:txBody>
          <a:bodyPr wrap="square" rtlCol="0">
            <a:spAutoFit/>
          </a:bodyPr>
          <a:lstStyle/>
          <a:p>
            <a:r>
              <a:rPr lang="en-US" sz="2400" dirty="0" smtClean="0">
                <a:solidFill>
                  <a:srgbClr val="FF0000"/>
                </a:solidFill>
              </a:rPr>
              <a:t>Step 1 – write the calculation vertically</a:t>
            </a:r>
          </a:p>
          <a:p>
            <a:endParaRPr lang="en-US" sz="2400" dirty="0"/>
          </a:p>
          <a:p>
            <a:r>
              <a:rPr lang="en-US" sz="2400" dirty="0" smtClean="0">
                <a:solidFill>
                  <a:srgbClr val="0000FF"/>
                </a:solidFill>
              </a:rPr>
              <a:t>Step 2 – partitioning</a:t>
            </a:r>
          </a:p>
          <a:p>
            <a:endParaRPr lang="en-US" sz="2400" dirty="0"/>
          </a:p>
          <a:p>
            <a:r>
              <a:rPr lang="en-US" sz="2400" dirty="0" smtClean="0">
                <a:solidFill>
                  <a:srgbClr val="008000"/>
                </a:solidFill>
              </a:rPr>
              <a:t>Step 3 – column subtraction</a:t>
            </a:r>
            <a:endParaRPr lang="en-US" sz="2400" dirty="0">
              <a:solidFill>
                <a:srgbClr val="008000"/>
              </a:solidFill>
            </a:endParaRPr>
          </a:p>
        </p:txBody>
      </p:sp>
    </p:spTree>
    <p:extLst>
      <p:ext uri="{BB962C8B-B14F-4D97-AF65-F5344CB8AC3E}">
        <p14:creationId xmlns:p14="http://schemas.microsoft.com/office/powerpoint/2010/main" val="165734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08400"/>
            <a:ext cx="6965245" cy="942979"/>
          </a:xfrm>
        </p:spPr>
        <p:txBody>
          <a:bodyPr/>
          <a:lstStyle/>
          <a:p>
            <a:r>
              <a:rPr lang="en-US" dirty="0" smtClean="0"/>
              <a:t>Stage 3</a:t>
            </a:r>
            <a:endParaRPr lang="en-US" dirty="0"/>
          </a:p>
        </p:txBody>
      </p:sp>
      <p:sp>
        <p:nvSpPr>
          <p:cNvPr id="3" name="Content Placeholder 2"/>
          <p:cNvSpPr>
            <a:spLocks noGrp="1"/>
          </p:cNvSpPr>
          <p:nvPr>
            <p:ph idx="1"/>
          </p:nvPr>
        </p:nvSpPr>
        <p:spPr>
          <a:xfrm>
            <a:off x="982640" y="1651379"/>
            <a:ext cx="7233312" cy="4326340"/>
          </a:xfrm>
        </p:spPr>
        <p:txBody>
          <a:bodyPr/>
          <a:lstStyle/>
          <a:p>
            <a:pPr marL="0" indent="0">
              <a:buNone/>
            </a:pPr>
            <a:r>
              <a:rPr lang="en-US" sz="2800" u="sng" dirty="0" smtClean="0"/>
              <a:t>Expanded partitioning with exchanging</a:t>
            </a:r>
          </a:p>
          <a:p>
            <a:pPr marL="0" indent="0">
              <a:buNone/>
            </a:pPr>
            <a:endParaRPr lang="en-US" sz="2000" dirty="0" smtClean="0"/>
          </a:p>
          <a:p>
            <a:pPr marL="0" indent="0">
              <a:buNone/>
            </a:pPr>
            <a:r>
              <a:rPr lang="en-US" sz="2800" b="1" dirty="0" smtClean="0">
                <a:solidFill>
                  <a:srgbClr val="FF0000"/>
                </a:solidFill>
              </a:rPr>
              <a:t>1) Write the calculation vertically</a:t>
            </a:r>
          </a:p>
          <a:p>
            <a:pPr marL="0" indent="0">
              <a:buNone/>
            </a:pPr>
            <a:endParaRPr lang="en-US" sz="3200" b="1" dirty="0"/>
          </a:p>
          <a:p>
            <a:pPr marL="640080" lvl="2" indent="0">
              <a:buNone/>
            </a:pPr>
            <a:r>
              <a:rPr lang="en-US" sz="3600" dirty="0" smtClean="0"/>
              <a:t>   193</a:t>
            </a:r>
          </a:p>
          <a:p>
            <a:pPr marL="640080" lvl="2" indent="0">
              <a:buNone/>
            </a:pPr>
            <a:r>
              <a:rPr lang="en-US" sz="3600" u="sng" dirty="0" smtClean="0"/>
              <a:t>-    66</a:t>
            </a:r>
            <a:endParaRPr lang="en-US" sz="3600" u="sng" dirty="0"/>
          </a:p>
          <a:p>
            <a:endParaRPr lang="en-US" dirty="0"/>
          </a:p>
        </p:txBody>
      </p:sp>
    </p:spTree>
    <p:extLst>
      <p:ext uri="{BB962C8B-B14F-4D97-AF65-F5344CB8AC3E}">
        <p14:creationId xmlns:p14="http://schemas.microsoft.com/office/powerpoint/2010/main" val="38813928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2216</TotalTime>
  <Words>793</Words>
  <Application>Microsoft Office PowerPoint</Application>
  <PresentationFormat>On-screen Show (4:3)</PresentationFormat>
  <Paragraphs>137</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Brush Script MT</vt:lpstr>
      <vt:lpstr>Calibri</vt:lpstr>
      <vt:lpstr>Constantia</vt:lpstr>
      <vt:lpstr>Franklin Gothic Book</vt:lpstr>
      <vt:lpstr>Rage Italic</vt:lpstr>
      <vt:lpstr>Pushpin</vt:lpstr>
      <vt:lpstr>Calculation Policy –  Years 5 and 6</vt:lpstr>
      <vt:lpstr>Subtraction</vt:lpstr>
      <vt:lpstr>Stage 2</vt:lpstr>
      <vt:lpstr>Stage 2</vt:lpstr>
      <vt:lpstr>Stage 2</vt:lpstr>
      <vt:lpstr>Stage 2</vt:lpstr>
      <vt:lpstr>Over to you:</vt:lpstr>
      <vt:lpstr>Stage 3</vt:lpstr>
      <vt:lpstr>Stage 3</vt:lpstr>
      <vt:lpstr>Stage 3</vt:lpstr>
      <vt:lpstr>Stage 3</vt:lpstr>
      <vt:lpstr>Stage 3</vt:lpstr>
      <vt:lpstr>Stage 3</vt:lpstr>
      <vt:lpstr>Stage 3</vt:lpstr>
      <vt:lpstr>Over to you:</vt:lpstr>
      <vt:lpstr>Stage 3 into Stage 4</vt:lpstr>
      <vt:lpstr>Stage 4</vt:lpstr>
      <vt:lpstr>Stage 4</vt:lpstr>
      <vt:lpstr>Possible problems with vertical methods</vt:lpstr>
      <vt:lpstr>Espresso, Purple Mash and Times Table Rock Stars</vt:lpstr>
      <vt:lpstr>Key Stage 2 SATs</vt:lpstr>
      <vt:lpstr>Paper One Example Questions</vt:lpstr>
      <vt:lpstr>Paper 2/3 Example Question</vt:lpstr>
    </vt:vector>
  </TitlesOfParts>
  <Company>Baker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Calculation Policy –  Lower School</dc:title>
  <dc:creator>Matthew Baker</dc:creator>
  <cp:lastModifiedBy>Rob Pritchard</cp:lastModifiedBy>
  <cp:revision>195</cp:revision>
  <cp:lastPrinted>2013-03-10T11:41:06Z</cp:lastPrinted>
  <dcterms:created xsi:type="dcterms:W3CDTF">2013-02-17T18:05:33Z</dcterms:created>
  <dcterms:modified xsi:type="dcterms:W3CDTF">2021-11-18T19:09:06Z</dcterms:modified>
</cp:coreProperties>
</file>